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5" r:id="rId5"/>
    <p:sldId id="258" r:id="rId6"/>
    <p:sldId id="259" r:id="rId7"/>
    <p:sldId id="260" r:id="rId8"/>
    <p:sldId id="286" r:id="rId9"/>
    <p:sldId id="287" r:id="rId10"/>
    <p:sldId id="288" r:id="rId11"/>
    <p:sldId id="289" r:id="rId12"/>
    <p:sldId id="290" r:id="rId13"/>
    <p:sldId id="291" r:id="rId14"/>
    <p:sldId id="261" r:id="rId15"/>
    <p:sldId id="262" r:id="rId16"/>
    <p:sldId id="263" r:id="rId17"/>
    <p:sldId id="264" r:id="rId18"/>
    <p:sldId id="265" r:id="rId19"/>
    <p:sldId id="321" r:id="rId20"/>
    <p:sldId id="266" r:id="rId21"/>
    <p:sldId id="267" r:id="rId22"/>
    <p:sldId id="268" r:id="rId23"/>
    <p:sldId id="322" r:id="rId24"/>
    <p:sldId id="292" r:id="rId25"/>
    <p:sldId id="293" r:id="rId26"/>
    <p:sldId id="294" r:id="rId27"/>
    <p:sldId id="295" r:id="rId28"/>
    <p:sldId id="296" r:id="rId29"/>
    <p:sldId id="297" r:id="rId30"/>
    <p:sldId id="269" r:id="rId31"/>
    <p:sldId id="281" r:id="rId32"/>
    <p:sldId id="323" r:id="rId33"/>
    <p:sldId id="282" r:id="rId34"/>
    <p:sldId id="271" r:id="rId35"/>
    <p:sldId id="272" r:id="rId36"/>
    <p:sldId id="273" r:id="rId37"/>
    <p:sldId id="298" r:id="rId38"/>
    <p:sldId id="317" r:id="rId39"/>
    <p:sldId id="299" r:id="rId40"/>
    <p:sldId id="318" r:id="rId41"/>
    <p:sldId id="300" r:id="rId42"/>
    <p:sldId id="301" r:id="rId43"/>
    <p:sldId id="319" r:id="rId44"/>
    <p:sldId id="302" r:id="rId45"/>
    <p:sldId id="303" r:id="rId46"/>
    <p:sldId id="304" r:id="rId47"/>
    <p:sldId id="274" r:id="rId48"/>
    <p:sldId id="320" r:id="rId49"/>
    <p:sldId id="306" r:id="rId50"/>
    <p:sldId id="275" r:id="rId51"/>
    <p:sldId id="307" r:id="rId52"/>
    <p:sldId id="276" r:id="rId53"/>
    <p:sldId id="277" r:id="rId54"/>
    <p:sldId id="278" r:id="rId55"/>
    <p:sldId id="308" r:id="rId56"/>
    <p:sldId id="309" r:id="rId57"/>
    <p:sldId id="310" r:id="rId58"/>
    <p:sldId id="311" r:id="rId59"/>
    <p:sldId id="279" r:id="rId60"/>
    <p:sldId id="280" r:id="rId61"/>
    <p:sldId id="312" r:id="rId62"/>
    <p:sldId id="313" r:id="rId63"/>
    <p:sldId id="314" r:id="rId64"/>
    <p:sldId id="324" r:id="rId65"/>
    <p:sldId id="325" r:id="rId66"/>
    <p:sldId id="326" r:id="rId67"/>
    <p:sldId id="283" r:id="rId68"/>
    <p:sldId id="28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8A9D3-D76D-492D-91E1-63E0120CB6E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403242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8A9D3-D76D-492D-91E1-63E0120CB6E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153972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8A9D3-D76D-492D-91E1-63E0120CB6E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98650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2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9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111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51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0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8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402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68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8A9D3-D76D-492D-91E1-63E0120CB6E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2797116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449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43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09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8A9D3-D76D-492D-91E1-63E0120CB6E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169931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8A9D3-D76D-492D-91E1-63E0120CB6E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79837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8A9D3-D76D-492D-91E1-63E0120CB6E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349722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8A9D3-D76D-492D-91E1-63E0120CB6ED}"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49558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8A9D3-D76D-492D-91E1-63E0120CB6ED}"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38389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8A9D3-D76D-492D-91E1-63E0120CB6E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146831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8A9D3-D76D-492D-91E1-63E0120CB6E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0CCD-2DCA-4268-BF7C-DDC70B245082}" type="slidenum">
              <a:rPr lang="en-US" smtClean="0"/>
              <a:t>‹#›</a:t>
            </a:fld>
            <a:endParaRPr lang="en-US"/>
          </a:p>
        </p:txBody>
      </p:sp>
    </p:spTree>
    <p:extLst>
      <p:ext uri="{BB962C8B-B14F-4D97-AF65-F5344CB8AC3E}">
        <p14:creationId xmlns:p14="http://schemas.microsoft.com/office/powerpoint/2010/main" val="295193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8A9D3-D76D-492D-91E1-63E0120CB6ED}"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F0CCD-2DCA-4268-BF7C-DDC70B245082}" type="slidenum">
              <a:rPr lang="en-US" smtClean="0"/>
              <a:t>‹#›</a:t>
            </a:fld>
            <a:endParaRPr lang="en-US"/>
          </a:p>
        </p:txBody>
      </p:sp>
    </p:spTree>
    <p:extLst>
      <p:ext uri="{BB962C8B-B14F-4D97-AF65-F5344CB8AC3E}">
        <p14:creationId xmlns:p14="http://schemas.microsoft.com/office/powerpoint/2010/main" val="129042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A5F73-C128-468B-8251-64E0A844C642}"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28AC8-5671-40C9-BE54-0B38BBCAAC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97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4639"/>
            <a:ext cx="9144000" cy="2387600"/>
          </a:xfrm>
        </p:spPr>
        <p:txBody>
          <a:bodyPr>
            <a:normAutofit fontScale="90000"/>
          </a:bodyPr>
          <a:lstStyle/>
          <a:p>
            <a:r>
              <a:rPr lang="en-US" dirty="0" smtClean="0">
                <a:latin typeface="Cooper Black" panose="0208090404030B020404" pitchFamily="18" charset="0"/>
              </a:rPr>
              <a:t>AN EXPOSITION ON  BABCOCK UNIVERSITY’S PROMOTION CRITERIA FOR ACADEMIC STAFF</a:t>
            </a:r>
            <a:endParaRPr lang="en-US" dirty="0">
              <a:latin typeface="Cooper Black" panose="0208090404030B020404" pitchFamily="18" charset="0"/>
            </a:endParaRPr>
          </a:p>
        </p:txBody>
      </p:sp>
      <p:sp>
        <p:nvSpPr>
          <p:cNvPr id="3" name="Subtitle 2"/>
          <p:cNvSpPr>
            <a:spLocks noGrp="1"/>
          </p:cNvSpPr>
          <p:nvPr>
            <p:ph type="subTitle" idx="1"/>
          </p:nvPr>
        </p:nvSpPr>
        <p:spPr>
          <a:xfrm>
            <a:off x="1524000" y="4146997"/>
            <a:ext cx="9144000" cy="2450206"/>
          </a:xfrm>
        </p:spPr>
        <p:txBody>
          <a:bodyPr>
            <a:normAutofit/>
          </a:bodyPr>
          <a:lstStyle/>
          <a:p>
            <a:r>
              <a:rPr lang="en-US" sz="3600" dirty="0" smtClean="0">
                <a:latin typeface="Cooper Black" panose="0208090404030B020404" pitchFamily="18" charset="0"/>
              </a:rPr>
              <a:t>By:</a:t>
            </a:r>
          </a:p>
          <a:p>
            <a:r>
              <a:rPr lang="en-US" sz="3600" dirty="0" smtClean="0">
                <a:latin typeface="Cooper Black" panose="0208090404030B020404" pitchFamily="18" charset="0"/>
              </a:rPr>
              <a:t>Dr. </a:t>
            </a:r>
            <a:r>
              <a:rPr lang="en-US" sz="3600" dirty="0" err="1" smtClean="0">
                <a:latin typeface="Cooper Black" panose="0208090404030B020404" pitchFamily="18" charset="0"/>
              </a:rPr>
              <a:t>Seun</a:t>
            </a:r>
            <a:r>
              <a:rPr lang="en-US" sz="3600" dirty="0" smtClean="0">
                <a:latin typeface="Cooper Black" panose="0208090404030B020404" pitchFamily="18" charset="0"/>
              </a:rPr>
              <a:t> </a:t>
            </a:r>
            <a:r>
              <a:rPr lang="en-US" sz="3600" dirty="0" err="1" smtClean="0">
                <a:latin typeface="Cooper Black" panose="0208090404030B020404" pitchFamily="18" charset="0"/>
              </a:rPr>
              <a:t>Ebiesuwa</a:t>
            </a:r>
            <a:endParaRPr lang="en-US" sz="3600" dirty="0" smtClean="0">
              <a:latin typeface="Cooper Black" panose="0208090404030B020404" pitchFamily="18" charset="0"/>
            </a:endParaRPr>
          </a:p>
          <a:p>
            <a:r>
              <a:rPr lang="en-US" sz="3600" dirty="0" smtClean="0">
                <a:latin typeface="Cooper Black" panose="0208090404030B020404" pitchFamily="18" charset="0"/>
              </a:rPr>
              <a:t>Lecturer, Computer Science Department, Babcock University</a:t>
            </a:r>
          </a:p>
          <a:p>
            <a:endParaRPr lang="en-US" dirty="0"/>
          </a:p>
        </p:txBody>
      </p:sp>
    </p:spTree>
    <p:extLst>
      <p:ext uri="{BB962C8B-B14F-4D97-AF65-F5344CB8AC3E}">
        <p14:creationId xmlns:p14="http://schemas.microsoft.com/office/powerpoint/2010/main" val="217614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06"/>
            <a:ext cx="10515600" cy="1325563"/>
          </a:xfrm>
        </p:spPr>
        <p:txBody>
          <a:bodyPr/>
          <a:lstStyle/>
          <a:p>
            <a:pPr algn="ctr"/>
            <a:r>
              <a:rPr lang="en-US" b="1" dirty="0" smtClean="0">
                <a:latin typeface="Cooper Black" panose="0208090404030B020404" pitchFamily="18" charset="0"/>
              </a:rPr>
              <a:t>Answer</a:t>
            </a:r>
            <a:endParaRPr lang="en-US" b="1" dirty="0">
              <a:latin typeface="Cooper Black" panose="0208090404030B020404" pitchFamily="18" charset="0"/>
            </a:endParaRPr>
          </a:p>
        </p:txBody>
      </p:sp>
      <p:sp>
        <p:nvSpPr>
          <p:cNvPr id="3" name="Content Placeholder 2"/>
          <p:cNvSpPr>
            <a:spLocks noGrp="1"/>
          </p:cNvSpPr>
          <p:nvPr>
            <p:ph idx="1"/>
          </p:nvPr>
        </p:nvSpPr>
        <p:spPr/>
        <p:txBody>
          <a:bodyPr/>
          <a:lstStyle/>
          <a:p>
            <a:endParaRPr lang="en-US" dirty="0" smtClean="0">
              <a:latin typeface="Cooper Black" panose="0208090404030B020404" pitchFamily="18" charset="0"/>
            </a:endParaRPr>
          </a:p>
          <a:p>
            <a:r>
              <a:rPr lang="en-US" dirty="0" smtClean="0">
                <a:latin typeface="Cooper Black" panose="0208090404030B020404" pitchFamily="18" charset="0"/>
              </a:rPr>
              <a:t>To say that BMJ has an impact factor of 14.093 is not really meaningful, it is more useful to say that BMJ’s impact factor ranks sixth of 153 journals in the field of General and Internal Medicine or to compare its impact factor of 14.093 with the aggregate impact factor for its field (General </a:t>
            </a:r>
            <a:r>
              <a:rPr lang="en-US" dirty="0">
                <a:latin typeface="Cooper Black" panose="0208090404030B020404" pitchFamily="18" charset="0"/>
              </a:rPr>
              <a:t>and Internal </a:t>
            </a:r>
            <a:r>
              <a:rPr lang="en-US" dirty="0" smtClean="0">
                <a:latin typeface="Cooper Black" panose="0208090404030B020404" pitchFamily="18" charset="0"/>
              </a:rPr>
              <a:t>Medicine): 3.919 </a:t>
            </a:r>
            <a:endParaRPr lang="en-US" dirty="0">
              <a:latin typeface="Cooper Black" panose="0208090404030B020404" pitchFamily="18" charset="0"/>
            </a:endParaRPr>
          </a:p>
        </p:txBody>
      </p:sp>
    </p:spTree>
    <p:extLst>
      <p:ext uri="{BB962C8B-B14F-4D97-AF65-F5344CB8AC3E}">
        <p14:creationId xmlns:p14="http://schemas.microsoft.com/office/powerpoint/2010/main" val="362392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lstStyle/>
          <a:p>
            <a:pPr algn="ctr"/>
            <a:r>
              <a:rPr lang="en-US" b="1" dirty="0" smtClean="0">
                <a:latin typeface="Cooper Black" panose="0208090404030B020404" pitchFamily="18" charset="0"/>
              </a:rPr>
              <a:t>Implication</a:t>
            </a:r>
            <a:endParaRPr lang="en-US" b="1" dirty="0">
              <a:latin typeface="Cooper Black" panose="0208090404030B020404" pitchFamily="18" charset="0"/>
            </a:endParaRPr>
          </a:p>
        </p:txBody>
      </p:sp>
      <p:sp>
        <p:nvSpPr>
          <p:cNvPr id="3" name="Content Placeholder 2"/>
          <p:cNvSpPr>
            <a:spLocks noGrp="1"/>
          </p:cNvSpPr>
          <p:nvPr>
            <p:ph idx="1"/>
          </p:nvPr>
        </p:nvSpPr>
        <p:spPr/>
        <p:txBody>
          <a:bodyPr/>
          <a:lstStyle/>
          <a:p>
            <a:endParaRPr lang="en-US" dirty="0" smtClean="0">
              <a:latin typeface="Cooper Black" panose="0208090404030B020404" pitchFamily="18" charset="0"/>
            </a:endParaRPr>
          </a:p>
          <a:p>
            <a:r>
              <a:rPr lang="en-US" dirty="0" smtClean="0">
                <a:latin typeface="Cooper Black" panose="0208090404030B020404" pitchFamily="18" charset="0"/>
              </a:rPr>
              <a:t>It is therefore recommended that the impact factor of a journal should not be considered in isolation. </a:t>
            </a:r>
            <a:endParaRPr lang="en-US" dirty="0">
              <a:latin typeface="Cooper Black" panose="0208090404030B020404" pitchFamily="18" charset="0"/>
            </a:endParaRPr>
          </a:p>
        </p:txBody>
      </p:sp>
    </p:spTree>
    <p:extLst>
      <p:ext uri="{BB962C8B-B14F-4D97-AF65-F5344CB8AC3E}">
        <p14:creationId xmlns:p14="http://schemas.microsoft.com/office/powerpoint/2010/main" val="256405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lstStyle/>
          <a:p>
            <a:pPr algn="ctr"/>
            <a:r>
              <a:rPr lang="en-US" b="1" dirty="0" smtClean="0">
                <a:latin typeface="Cooper Black" panose="0208090404030B020404" pitchFamily="18" charset="0"/>
              </a:rPr>
              <a:t>Relevance of Journal Impact Factor</a:t>
            </a:r>
            <a:endParaRPr lang="en-US" b="1" dirty="0">
              <a:latin typeface="Cooper Black" panose="0208090404030B020404" pitchFamily="18" charset="0"/>
            </a:endParaRPr>
          </a:p>
        </p:txBody>
      </p:sp>
      <p:sp>
        <p:nvSpPr>
          <p:cNvPr id="3" name="Content Placeholder 2"/>
          <p:cNvSpPr>
            <a:spLocks noGrp="1"/>
          </p:cNvSpPr>
          <p:nvPr>
            <p:ph idx="1"/>
          </p:nvPr>
        </p:nvSpPr>
        <p:spPr>
          <a:xfrm>
            <a:off x="838200" y="1825625"/>
            <a:ext cx="11255062" cy="4351338"/>
          </a:xfrm>
        </p:spPr>
        <p:txBody>
          <a:bodyPr/>
          <a:lstStyle/>
          <a:p>
            <a:endParaRPr lang="en-US" dirty="0" smtClean="0">
              <a:latin typeface="Cooper Black" panose="0208090404030B020404" pitchFamily="18" charset="0"/>
            </a:endParaRPr>
          </a:p>
          <a:p>
            <a:r>
              <a:rPr lang="en-US" dirty="0" smtClean="0">
                <a:latin typeface="Cooper Black" panose="0208090404030B020404" pitchFamily="18" charset="0"/>
              </a:rPr>
              <a:t>Journal Impact Factor can help researchers:</a:t>
            </a:r>
          </a:p>
          <a:p>
            <a:r>
              <a:rPr lang="en-US" dirty="0" smtClean="0">
                <a:latin typeface="Cooper Black" panose="0208090404030B020404" pitchFamily="18" charset="0"/>
              </a:rPr>
              <a:t>1. identify good journals in which to publish </a:t>
            </a:r>
          </a:p>
          <a:p>
            <a:r>
              <a:rPr lang="en-US" dirty="0" smtClean="0">
                <a:latin typeface="Cooper Black" panose="0208090404030B020404" pitchFamily="18" charset="0"/>
              </a:rPr>
              <a:t>2. identify good journals relevant to their research interests</a:t>
            </a:r>
          </a:p>
          <a:p>
            <a:r>
              <a:rPr lang="en-US" dirty="0" smtClean="0">
                <a:latin typeface="Cooper Black" panose="0208090404030B020404" pitchFamily="18" charset="0"/>
              </a:rPr>
              <a:t>3. confirm the status of journals in which they have earlier published</a:t>
            </a:r>
            <a:endParaRPr lang="en-US" dirty="0">
              <a:latin typeface="Cooper Black" panose="0208090404030B020404" pitchFamily="18" charset="0"/>
            </a:endParaRPr>
          </a:p>
        </p:txBody>
      </p:sp>
    </p:spTree>
    <p:extLst>
      <p:ext uri="{BB962C8B-B14F-4D97-AF65-F5344CB8AC3E}">
        <p14:creationId xmlns:p14="http://schemas.microsoft.com/office/powerpoint/2010/main" val="78017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9058"/>
            <a:ext cx="10515600" cy="1325563"/>
          </a:xfrm>
        </p:spPr>
        <p:txBody>
          <a:bodyPr>
            <a:normAutofit fontScale="90000"/>
          </a:bodyPr>
          <a:lstStyle/>
          <a:p>
            <a:pPr algn="ctr"/>
            <a:r>
              <a:rPr lang="en-US" dirty="0" smtClean="0">
                <a:latin typeface="Cooper Black" panose="0208090404030B020404" pitchFamily="18" charset="0"/>
              </a:rPr>
              <a:t>Journal Citation Reports (JCR) 2017 &amp; Journal Impact Factor (JIF) 2017</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endParaRPr lang="en-US" dirty="0" smtClean="0">
              <a:latin typeface="Cooper Black" panose="0208090404030B020404" pitchFamily="18" charset="0"/>
            </a:endParaRPr>
          </a:p>
          <a:p>
            <a:endParaRPr lang="en-US" dirty="0">
              <a:latin typeface="Cooper Black" panose="0208090404030B020404" pitchFamily="18" charset="0"/>
            </a:endParaRPr>
          </a:p>
          <a:p>
            <a:r>
              <a:rPr lang="en-US" dirty="0" smtClean="0">
                <a:latin typeface="Cooper Black" panose="0208090404030B020404" pitchFamily="18" charset="0"/>
              </a:rPr>
              <a:t>For JCR 2017 visit                                                                          http://ipscience-help.thomsonreuters.com/incitesLiveJCR/8275-TRS.html</a:t>
            </a:r>
            <a:endParaRPr lang="en-US" dirty="0">
              <a:latin typeface="Cooper Black" panose="0208090404030B020404" pitchFamily="18" charset="0"/>
            </a:endParaRPr>
          </a:p>
          <a:p>
            <a:r>
              <a:rPr lang="en-US" dirty="0" smtClean="0">
                <a:latin typeface="Cooper Black" panose="0208090404030B020404" pitchFamily="18" charset="0"/>
              </a:rPr>
              <a:t>For JIF 2017 visit https://www.researchgate.net/publication/317604703_2017_Journal_Impact_Factor_JCR</a:t>
            </a:r>
            <a:endParaRPr lang="en-US" dirty="0">
              <a:latin typeface="Cooper Black" panose="0208090404030B020404" pitchFamily="18" charset="0"/>
            </a:endParaRPr>
          </a:p>
        </p:txBody>
      </p:sp>
    </p:spTree>
    <p:extLst>
      <p:ext uri="{BB962C8B-B14F-4D97-AF65-F5344CB8AC3E}">
        <p14:creationId xmlns:p14="http://schemas.microsoft.com/office/powerpoint/2010/main" val="1874651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48" y="1047706"/>
            <a:ext cx="10515600" cy="1325563"/>
          </a:xfrm>
        </p:spPr>
        <p:txBody>
          <a:bodyPr/>
          <a:lstStyle/>
          <a:p>
            <a:pPr algn="ctr"/>
            <a:r>
              <a:rPr lang="en-US" dirty="0" err="1" smtClean="0">
                <a:latin typeface="Cooper Black" panose="0208090404030B020404" pitchFamily="18" charset="0"/>
              </a:rPr>
              <a:t>Scimago</a:t>
            </a:r>
            <a:r>
              <a:rPr lang="en-US" dirty="0" smtClean="0">
                <a:latin typeface="Cooper Black" panose="0208090404030B020404" pitchFamily="18" charset="0"/>
              </a:rPr>
              <a:t> Journal Rank (SJR)</a:t>
            </a:r>
            <a:endParaRPr lang="en-US" dirty="0">
              <a:latin typeface="Cooper Black" panose="0208090404030B020404" pitchFamily="18" charset="0"/>
            </a:endParaRPr>
          </a:p>
        </p:txBody>
      </p:sp>
      <p:sp>
        <p:nvSpPr>
          <p:cNvPr id="3" name="Content Placeholder 2"/>
          <p:cNvSpPr>
            <a:spLocks noGrp="1"/>
          </p:cNvSpPr>
          <p:nvPr>
            <p:ph idx="1"/>
          </p:nvPr>
        </p:nvSpPr>
        <p:spPr>
          <a:xfrm>
            <a:off x="231819" y="1236372"/>
            <a:ext cx="11668259" cy="4940591"/>
          </a:xfrm>
        </p:spPr>
        <p:txBody>
          <a:bodyPr>
            <a:normAutofit/>
          </a:bodyPr>
          <a:lstStyle/>
          <a:p>
            <a:pPr marL="0" indent="0">
              <a:buNone/>
            </a:pPr>
            <a:endParaRPr lang="en-US" dirty="0" smtClean="0">
              <a:latin typeface="Cooper Black" panose="0208090404030B020404" pitchFamily="18" charset="0"/>
            </a:endParaRPr>
          </a:p>
          <a:p>
            <a:pPr marL="0" indent="0" algn="ctr">
              <a:buNone/>
            </a:pPr>
            <a:endParaRPr lang="en-US" dirty="0">
              <a:latin typeface="Cooper Black" panose="0208090404030B020404" pitchFamily="18" charset="0"/>
            </a:endParaRPr>
          </a:p>
          <a:p>
            <a:pPr marL="0" indent="0">
              <a:buNone/>
            </a:pPr>
            <a:r>
              <a:rPr lang="en-US" dirty="0" smtClean="0">
                <a:latin typeface="Cooper Black" panose="0208090404030B020404" pitchFamily="18" charset="0"/>
              </a:rPr>
              <a:t>SJR =    average number </a:t>
            </a:r>
            <a:r>
              <a:rPr lang="en-US" dirty="0">
                <a:latin typeface="Cooper Black" panose="0208090404030B020404" pitchFamily="18" charset="0"/>
              </a:rPr>
              <a:t>of weighted citations received in a year</a:t>
            </a:r>
          </a:p>
          <a:p>
            <a:pPr marL="0" indent="0">
              <a:buNone/>
            </a:pPr>
            <a:r>
              <a:rPr lang="en-US" dirty="0" smtClean="0">
                <a:latin typeface="Cooper Black" panose="0208090404030B020404" pitchFamily="18" charset="0"/>
              </a:rPr>
              <a:t>                number </a:t>
            </a:r>
            <a:r>
              <a:rPr lang="en-US" dirty="0">
                <a:latin typeface="Cooper Black" panose="0208090404030B020404" pitchFamily="18" charset="0"/>
              </a:rPr>
              <a:t>of documents published in 3 previous years</a:t>
            </a:r>
            <a:endParaRPr lang="en-US" dirty="0" smtClean="0">
              <a:latin typeface="Cooper Black" panose="0208090404030B020404" pitchFamily="18" charset="0"/>
            </a:endParaRPr>
          </a:p>
          <a:p>
            <a:r>
              <a:rPr lang="en-US" dirty="0" err="1" smtClean="0">
                <a:latin typeface="Cooper Black" panose="0208090404030B020404" pitchFamily="18" charset="0"/>
              </a:rPr>
              <a:t>Scimago</a:t>
            </a:r>
            <a:r>
              <a:rPr lang="en-US" dirty="0" smtClean="0">
                <a:latin typeface="Cooper Black" panose="0208090404030B020404" pitchFamily="18" charset="0"/>
              </a:rPr>
              <a:t> uses a weighted citation score meaning that citations from a prestigious journal are scored more highly than those from a title that has a smaller citation network.</a:t>
            </a:r>
          </a:p>
          <a:p>
            <a:r>
              <a:rPr lang="en-US" dirty="0" smtClean="0">
                <a:latin typeface="Cooper Black" panose="0208090404030B020404" pitchFamily="18" charset="0"/>
              </a:rPr>
              <a:t>SJR only considers journals within the Scopus database.</a:t>
            </a:r>
          </a:p>
        </p:txBody>
      </p:sp>
      <p:cxnSp>
        <p:nvCxnSpPr>
          <p:cNvPr id="7" name="Straight Connector 6"/>
          <p:cNvCxnSpPr/>
          <p:nvPr/>
        </p:nvCxnSpPr>
        <p:spPr>
          <a:xfrm>
            <a:off x="1584101" y="2768958"/>
            <a:ext cx="10200067" cy="25758"/>
          </a:xfrm>
          <a:prstGeom prst="line">
            <a:avLst/>
          </a:prstGeom>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3966693" y="5153865"/>
            <a:ext cx="4327301" cy="1704135"/>
          </a:xfrm>
          <a:prstGeom prst="rect">
            <a:avLst/>
          </a:prstGeom>
        </p:spPr>
      </p:pic>
    </p:spTree>
    <p:extLst>
      <p:ext uri="{BB962C8B-B14F-4D97-AF65-F5344CB8AC3E}">
        <p14:creationId xmlns:p14="http://schemas.microsoft.com/office/powerpoint/2010/main" val="250660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1" y="1361986"/>
            <a:ext cx="10515600" cy="1325563"/>
          </a:xfrm>
        </p:spPr>
        <p:txBody>
          <a:bodyPr/>
          <a:lstStyle/>
          <a:p>
            <a:pPr algn="ctr"/>
            <a:r>
              <a:rPr lang="en-US" dirty="0" smtClean="0">
                <a:latin typeface="Cooper Black" panose="0208090404030B020404" pitchFamily="18" charset="0"/>
              </a:rPr>
              <a:t>Source Normalized Impact Per Paper (SNIP)</a:t>
            </a:r>
            <a:endParaRPr lang="en-US" dirty="0">
              <a:latin typeface="Cooper Black" panose="0208090404030B020404" pitchFamily="18" charset="0"/>
            </a:endParaRPr>
          </a:p>
        </p:txBody>
      </p:sp>
      <p:sp>
        <p:nvSpPr>
          <p:cNvPr id="3" name="Content Placeholder 2"/>
          <p:cNvSpPr>
            <a:spLocks noGrp="1"/>
          </p:cNvSpPr>
          <p:nvPr>
            <p:ph idx="1"/>
          </p:nvPr>
        </p:nvSpPr>
        <p:spPr>
          <a:xfrm>
            <a:off x="838200" y="1361986"/>
            <a:ext cx="10515600" cy="5128966"/>
          </a:xfrm>
        </p:spPr>
        <p:txBody>
          <a:bodyPr>
            <a:normAutofit/>
          </a:bodyPr>
          <a:lstStyle/>
          <a:p>
            <a:endParaRPr lang="en-US" dirty="0">
              <a:latin typeface="Cooper Black" panose="0208090404030B020404" pitchFamily="18" charset="0"/>
            </a:endParaRPr>
          </a:p>
          <a:p>
            <a:pPr marL="0" indent="0">
              <a:buNone/>
            </a:pPr>
            <a:r>
              <a:rPr lang="en-US" dirty="0">
                <a:latin typeface="Cooper Black" panose="0208090404030B020404" pitchFamily="18" charset="0"/>
              </a:rPr>
              <a:t> </a:t>
            </a:r>
            <a:endParaRPr lang="en-US" dirty="0" smtClean="0">
              <a:latin typeface="Cooper Black" panose="0208090404030B020404" pitchFamily="18" charset="0"/>
            </a:endParaRPr>
          </a:p>
          <a:p>
            <a:pPr marL="0" indent="0">
              <a:buNone/>
            </a:pPr>
            <a:endParaRPr lang="en-US" dirty="0">
              <a:latin typeface="Cooper Black" panose="0208090404030B020404" pitchFamily="18" charset="0"/>
            </a:endParaRPr>
          </a:p>
          <a:p>
            <a:pPr marL="0" indent="0">
              <a:buNone/>
            </a:pPr>
            <a:r>
              <a:rPr lang="en-US" dirty="0" smtClean="0">
                <a:latin typeface="Cooper Black" panose="0208090404030B020404" pitchFamily="18" charset="0"/>
              </a:rPr>
              <a:t>SNIP     =     journal’s </a:t>
            </a:r>
            <a:r>
              <a:rPr lang="en-US" dirty="0">
                <a:latin typeface="Cooper Black" panose="0208090404030B020404" pitchFamily="18" charset="0"/>
              </a:rPr>
              <a:t>citation count per paper</a:t>
            </a:r>
          </a:p>
          <a:p>
            <a:pPr marL="0" indent="0">
              <a:buNone/>
            </a:pPr>
            <a:r>
              <a:rPr lang="en-US" dirty="0" smtClean="0">
                <a:latin typeface="Cooper Black" panose="0208090404030B020404" pitchFamily="18" charset="0"/>
              </a:rPr>
              <a:t>                    citation </a:t>
            </a:r>
            <a:r>
              <a:rPr lang="en-US" dirty="0">
                <a:latin typeface="Cooper Black" panose="0208090404030B020404" pitchFamily="18" charset="0"/>
              </a:rPr>
              <a:t>potential in its subject </a:t>
            </a:r>
            <a:r>
              <a:rPr lang="en-US" dirty="0" smtClean="0">
                <a:latin typeface="Cooper Black" panose="0208090404030B020404" pitchFamily="18" charset="0"/>
              </a:rPr>
              <a:t>field</a:t>
            </a:r>
            <a:endParaRPr lang="en-US" dirty="0">
              <a:latin typeface="Cooper Black" panose="0208090404030B020404" pitchFamily="18" charset="0"/>
            </a:endParaRPr>
          </a:p>
          <a:p>
            <a:r>
              <a:rPr lang="en-US" dirty="0" smtClean="0">
                <a:latin typeface="Cooper Black" panose="0208090404030B020404" pitchFamily="18" charset="0"/>
              </a:rPr>
              <a:t>With SNIP, the </a:t>
            </a:r>
            <a:r>
              <a:rPr lang="en-US" dirty="0">
                <a:latin typeface="Cooper Black" panose="0208090404030B020404" pitchFamily="18" charset="0"/>
              </a:rPr>
              <a:t>impact of a single citation will have a higher value in subject areas where citations are less likely, and vice versa</a:t>
            </a:r>
            <a:r>
              <a:rPr lang="en-US" dirty="0" smtClean="0">
                <a:latin typeface="Cooper Black" panose="0208090404030B020404" pitchFamily="18" charset="0"/>
              </a:rPr>
              <a:t>.</a:t>
            </a:r>
          </a:p>
          <a:p>
            <a:r>
              <a:rPr lang="en-US" dirty="0" smtClean="0">
                <a:latin typeface="Cooper Black" panose="0208090404030B020404" pitchFamily="18" charset="0"/>
              </a:rPr>
              <a:t>SNIP also like the SJR only considers journals within the Scopus database</a:t>
            </a:r>
            <a:endParaRPr lang="en-US" dirty="0">
              <a:latin typeface="Cooper Black" panose="0208090404030B020404" pitchFamily="18" charset="0"/>
            </a:endParaRPr>
          </a:p>
        </p:txBody>
      </p:sp>
      <p:cxnSp>
        <p:nvCxnSpPr>
          <p:cNvPr id="8" name="Straight Connector 7"/>
          <p:cNvCxnSpPr/>
          <p:nvPr/>
        </p:nvCxnSpPr>
        <p:spPr>
          <a:xfrm flipV="1">
            <a:off x="2627290" y="3387144"/>
            <a:ext cx="6709893" cy="128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438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0432"/>
            <a:ext cx="10515600" cy="1325563"/>
          </a:xfrm>
        </p:spPr>
        <p:txBody>
          <a:bodyPr/>
          <a:lstStyle/>
          <a:p>
            <a:pPr algn="ctr"/>
            <a:r>
              <a:rPr lang="en-US" dirty="0" smtClean="0">
                <a:latin typeface="Cooper Black" panose="0208090404030B020404" pitchFamily="18" charset="0"/>
              </a:rPr>
              <a:t>Scopus Database 2017</a:t>
            </a:r>
            <a:endParaRPr lang="en-US" dirty="0">
              <a:latin typeface="Cooper Black" panose="0208090404030B020404" pitchFamily="18" charset="0"/>
            </a:endParaRPr>
          </a:p>
        </p:txBody>
      </p:sp>
      <p:sp>
        <p:nvSpPr>
          <p:cNvPr id="3" name="Content Placeholder 2"/>
          <p:cNvSpPr>
            <a:spLocks noGrp="1"/>
          </p:cNvSpPr>
          <p:nvPr>
            <p:ph idx="1"/>
          </p:nvPr>
        </p:nvSpPr>
        <p:spPr>
          <a:xfrm>
            <a:off x="838200" y="1812746"/>
            <a:ext cx="10515600" cy="4351338"/>
          </a:xfrm>
        </p:spPr>
        <p:txBody>
          <a:bodyPr/>
          <a:lstStyle/>
          <a:p>
            <a:pPr marL="0" indent="0">
              <a:buNone/>
            </a:pPr>
            <a:endParaRPr lang="en-US" dirty="0">
              <a:latin typeface="Cooper Black" panose="0208090404030B020404" pitchFamily="18" charset="0"/>
            </a:endParaRPr>
          </a:p>
          <a:p>
            <a:r>
              <a:rPr lang="en-US" dirty="0" smtClean="0">
                <a:latin typeface="Cooper Black" panose="0208090404030B020404" pitchFamily="18" charset="0"/>
              </a:rPr>
              <a:t>For the list of Scopus indexed journals for 2017 visit https://www.researchgate.net/publication/316878648_Scopus_indexed_journal_list_2017</a:t>
            </a:r>
            <a:endParaRPr lang="en-US" dirty="0">
              <a:latin typeface="Cooper Black" panose="0208090404030B020404" pitchFamily="18" charset="0"/>
            </a:endParaRPr>
          </a:p>
        </p:txBody>
      </p:sp>
    </p:spTree>
    <p:extLst>
      <p:ext uri="{BB962C8B-B14F-4D97-AF65-F5344CB8AC3E}">
        <p14:creationId xmlns:p14="http://schemas.microsoft.com/office/powerpoint/2010/main" val="387948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49981"/>
            <a:ext cx="10515600" cy="1325563"/>
          </a:xfrm>
        </p:spPr>
        <p:txBody>
          <a:bodyPr>
            <a:normAutofit fontScale="90000"/>
          </a:bodyPr>
          <a:lstStyle/>
          <a:p>
            <a:pPr algn="ctr"/>
            <a:r>
              <a:rPr lang="en-US" b="1" dirty="0" smtClean="0">
                <a:latin typeface="Cooper Black" panose="0208090404030B020404" pitchFamily="18" charset="0"/>
              </a:rPr>
              <a:t>Assessment of Publications and other Productive Works (Contd.)</a:t>
            </a:r>
            <a:r>
              <a:rPr lang="en-US" dirty="0" smtClean="0">
                <a:latin typeface="Cooper Black" panose="0208090404030B020404" pitchFamily="18" charset="0"/>
              </a:rPr>
              <a:t/>
            </a:r>
            <a:br>
              <a:rPr lang="en-US" dirty="0" smtClean="0">
                <a:latin typeface="Cooper Black" panose="0208090404030B020404" pitchFamily="18" charset="0"/>
              </a:rPr>
            </a:br>
            <a:endParaRPr lang="en-US" dirty="0"/>
          </a:p>
        </p:txBody>
      </p:sp>
      <p:sp>
        <p:nvSpPr>
          <p:cNvPr id="3" name="Content Placeholder 2"/>
          <p:cNvSpPr>
            <a:spLocks noGrp="1"/>
          </p:cNvSpPr>
          <p:nvPr>
            <p:ph idx="1"/>
          </p:nvPr>
        </p:nvSpPr>
        <p:spPr>
          <a:xfrm>
            <a:off x="838199" y="1825625"/>
            <a:ext cx="11353801" cy="4351338"/>
          </a:xfrm>
        </p:spPr>
        <p:txBody>
          <a:bodyPr/>
          <a:lstStyle/>
          <a:p>
            <a:endParaRPr lang="en-US" dirty="0" smtClean="0">
              <a:latin typeface="Cooper Black" panose="0208090404030B020404" pitchFamily="18" charset="0"/>
            </a:endParaRPr>
          </a:p>
          <a:p>
            <a:endParaRPr lang="en-US" dirty="0">
              <a:latin typeface="Cooper Black" panose="0208090404030B020404" pitchFamily="18" charset="0"/>
            </a:endParaRPr>
          </a:p>
          <a:p>
            <a:r>
              <a:rPr lang="en-US" dirty="0" smtClean="0">
                <a:latin typeface="Cooper Black" panose="0208090404030B020404" pitchFamily="18" charset="0"/>
              </a:rPr>
              <a:t>Category </a:t>
            </a:r>
            <a:r>
              <a:rPr lang="en-US" dirty="0">
                <a:latin typeface="Cooper Black" panose="0208090404030B020404" pitchFamily="18" charset="0"/>
              </a:rPr>
              <a:t>B: </a:t>
            </a:r>
            <a:endParaRPr lang="en-US" dirty="0" smtClean="0">
              <a:latin typeface="Cooper Black" panose="0208090404030B020404" pitchFamily="18" charset="0"/>
            </a:endParaRPr>
          </a:p>
          <a:p>
            <a:r>
              <a:rPr lang="en-US" dirty="0" smtClean="0">
                <a:latin typeface="Cooper Black" panose="0208090404030B020404" pitchFamily="18" charset="0"/>
              </a:rPr>
              <a:t>International </a:t>
            </a:r>
            <a:r>
              <a:rPr lang="en-US" dirty="0">
                <a:latin typeface="Cooper Black" panose="0208090404030B020404" pitchFamily="18" charset="0"/>
              </a:rPr>
              <a:t>peer-reviewed journals not in Category </a:t>
            </a:r>
            <a:r>
              <a:rPr lang="en-US" dirty="0" smtClean="0">
                <a:latin typeface="Cooper Black" panose="0208090404030B020404" pitchFamily="18" charset="0"/>
              </a:rPr>
              <a:t>A.</a:t>
            </a:r>
          </a:p>
          <a:p>
            <a:r>
              <a:rPr lang="en-US" dirty="0" smtClean="0">
                <a:latin typeface="Cooper Black" panose="0208090404030B020404" pitchFamily="18" charset="0"/>
              </a:rPr>
              <a:t>Journals </a:t>
            </a:r>
            <a:r>
              <a:rPr lang="en-US" dirty="0">
                <a:latin typeface="Cooper Black" panose="0208090404030B020404" pitchFamily="18" charset="0"/>
              </a:rPr>
              <a:t>published </a:t>
            </a:r>
            <a:r>
              <a:rPr lang="en-US" dirty="0" smtClean="0">
                <a:latin typeface="Cooper Black" panose="0208090404030B020404" pitchFamily="18" charset="0"/>
              </a:rPr>
              <a:t>by Universities, </a:t>
            </a:r>
            <a:r>
              <a:rPr lang="en-US" dirty="0">
                <a:latin typeface="Cooper Black" panose="0208090404030B020404" pitchFamily="18" charset="0"/>
              </a:rPr>
              <a:t>Research Institutes, Learned </a:t>
            </a:r>
            <a:r>
              <a:rPr lang="en-US" dirty="0" smtClean="0">
                <a:latin typeface="Cooper Black" panose="0208090404030B020404" pitchFamily="18" charset="0"/>
              </a:rPr>
              <a:t>Societies or Professional </a:t>
            </a:r>
            <a:r>
              <a:rPr lang="en-US" dirty="0">
                <a:latin typeface="Cooper Black" panose="0208090404030B020404" pitchFamily="18" charset="0"/>
              </a:rPr>
              <a:t>Bodies. </a:t>
            </a:r>
            <a:endParaRPr lang="en-US" dirty="0" smtClean="0">
              <a:latin typeface="Cooper Black" panose="0208090404030B020404" pitchFamily="18" charset="0"/>
            </a:endParaRPr>
          </a:p>
          <a:p>
            <a:r>
              <a:rPr lang="en-US" dirty="0" smtClean="0">
                <a:latin typeface="Cooper Black" panose="0208090404030B020404" pitchFamily="18" charset="0"/>
              </a:rPr>
              <a:t>‘</a:t>
            </a:r>
            <a:r>
              <a:rPr lang="en-US" dirty="0">
                <a:latin typeface="Cooper Black" panose="0208090404030B020404" pitchFamily="18" charset="0"/>
              </a:rPr>
              <a:t>International’ here is not </a:t>
            </a:r>
            <a:r>
              <a:rPr lang="en-US" dirty="0" smtClean="0">
                <a:latin typeface="Cooper Black" panose="0208090404030B020404" pitchFamily="18" charset="0"/>
              </a:rPr>
              <a:t>location-specific.</a:t>
            </a:r>
          </a:p>
        </p:txBody>
      </p:sp>
      <p:pic>
        <p:nvPicPr>
          <p:cNvPr id="5" name="Picture 4"/>
          <p:cNvPicPr>
            <a:picLocks noChangeAspect="1"/>
          </p:cNvPicPr>
          <p:nvPr/>
        </p:nvPicPr>
        <p:blipFill>
          <a:blip r:embed="rId2"/>
          <a:stretch>
            <a:fillRect/>
          </a:stretch>
        </p:blipFill>
        <p:spPr>
          <a:xfrm>
            <a:off x="5029199" y="5138670"/>
            <a:ext cx="2133600" cy="1719330"/>
          </a:xfrm>
          <a:prstGeom prst="rect">
            <a:avLst/>
          </a:prstGeom>
        </p:spPr>
      </p:pic>
    </p:spTree>
    <p:extLst>
      <p:ext uri="{BB962C8B-B14F-4D97-AF65-F5344CB8AC3E}">
        <p14:creationId xmlns:p14="http://schemas.microsoft.com/office/powerpoint/2010/main" val="3936065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9829"/>
            <a:ext cx="10515600" cy="1325563"/>
          </a:xfrm>
        </p:spPr>
        <p:txBody>
          <a:bodyPr>
            <a:normAutofit fontScale="90000"/>
          </a:bodyPr>
          <a:lstStyle/>
          <a:p>
            <a:pPr algn="ctr"/>
            <a:r>
              <a:rPr lang="en-US" b="1" dirty="0">
                <a:latin typeface="Cooper Black" panose="0208090404030B020404" pitchFamily="18" charset="0"/>
              </a:rPr>
              <a:t>Assessment of Publications and other Productive Works (Contd.)</a:t>
            </a:r>
            <a:r>
              <a:rPr lang="en-US" dirty="0">
                <a:latin typeface="Cooper Black" panose="0208090404030B020404" pitchFamily="18" charset="0"/>
              </a:rPr>
              <a:t/>
            </a:r>
            <a:br>
              <a:rPr lang="en-US" dirty="0">
                <a:latin typeface="Cooper Black" panose="0208090404030B020404" pitchFamily="18" charset="0"/>
              </a:rPr>
            </a:br>
            <a:endParaRPr lang="en-US" dirty="0"/>
          </a:p>
        </p:txBody>
      </p:sp>
      <p:sp>
        <p:nvSpPr>
          <p:cNvPr id="3" name="Content Placeholder 2"/>
          <p:cNvSpPr>
            <a:spLocks noGrp="1"/>
          </p:cNvSpPr>
          <p:nvPr>
            <p:ph idx="1"/>
          </p:nvPr>
        </p:nvSpPr>
        <p:spPr/>
        <p:txBody>
          <a:bodyPr/>
          <a:lstStyle/>
          <a:p>
            <a:endParaRPr lang="en-US" dirty="0" smtClean="0">
              <a:latin typeface="Cooper Black" panose="0208090404030B020404" pitchFamily="18" charset="0"/>
            </a:endParaRPr>
          </a:p>
          <a:p>
            <a:endParaRPr lang="en-US" dirty="0">
              <a:latin typeface="Cooper Black" panose="0208090404030B020404" pitchFamily="18" charset="0"/>
            </a:endParaRPr>
          </a:p>
          <a:p>
            <a:r>
              <a:rPr lang="en-US" dirty="0" smtClean="0">
                <a:latin typeface="Cooper Black" panose="0208090404030B020404" pitchFamily="18" charset="0"/>
              </a:rPr>
              <a:t>Category </a:t>
            </a:r>
            <a:r>
              <a:rPr lang="en-US" dirty="0">
                <a:latin typeface="Cooper Black" panose="0208090404030B020404" pitchFamily="18" charset="0"/>
              </a:rPr>
              <a:t>C: Other peer-reviewed journals not in categories A or B above.  </a:t>
            </a:r>
            <a:endParaRPr lang="en-US" dirty="0" smtClean="0">
              <a:latin typeface="Cooper Black" panose="0208090404030B020404" pitchFamily="18" charset="0"/>
            </a:endParaRPr>
          </a:p>
          <a:p>
            <a:r>
              <a:rPr lang="en-US" dirty="0" smtClean="0">
                <a:latin typeface="Cooper Black" panose="0208090404030B020404" pitchFamily="18" charset="0"/>
              </a:rPr>
              <a:t>Journals </a:t>
            </a:r>
            <a:r>
              <a:rPr lang="en-US" dirty="0">
                <a:latin typeface="Cooper Black" panose="0208090404030B020404" pitchFamily="18" charset="0"/>
              </a:rPr>
              <a:t>in this category must be acceptable to the </a:t>
            </a:r>
            <a:r>
              <a:rPr lang="en-US" dirty="0" smtClean="0">
                <a:latin typeface="Cooper Black" panose="0208090404030B020404" pitchFamily="18" charset="0"/>
              </a:rPr>
              <a:t>Department/School</a:t>
            </a:r>
            <a:endParaRPr lang="en-US" dirty="0">
              <a:latin typeface="Cooper Black" panose="0208090404030B020404" pitchFamily="18" charset="0"/>
            </a:endParaRPr>
          </a:p>
          <a:p>
            <a:endParaRPr lang="en-US" dirty="0"/>
          </a:p>
        </p:txBody>
      </p:sp>
      <p:pic>
        <p:nvPicPr>
          <p:cNvPr id="4" name="Picture 3"/>
          <p:cNvPicPr>
            <a:picLocks noChangeAspect="1"/>
          </p:cNvPicPr>
          <p:nvPr/>
        </p:nvPicPr>
        <p:blipFill>
          <a:blip r:embed="rId2"/>
          <a:stretch>
            <a:fillRect/>
          </a:stretch>
        </p:blipFill>
        <p:spPr>
          <a:xfrm>
            <a:off x="5119352" y="4559121"/>
            <a:ext cx="2133600" cy="2298879"/>
          </a:xfrm>
          <a:prstGeom prst="rect">
            <a:avLst/>
          </a:prstGeom>
        </p:spPr>
      </p:pic>
    </p:spTree>
    <p:extLst>
      <p:ext uri="{BB962C8B-B14F-4D97-AF65-F5344CB8AC3E}">
        <p14:creationId xmlns:p14="http://schemas.microsoft.com/office/powerpoint/2010/main" val="257214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0614"/>
            <a:ext cx="10515600" cy="1325563"/>
          </a:xfrm>
        </p:spPr>
        <p:txBody>
          <a:bodyPr/>
          <a:lstStyle/>
          <a:p>
            <a:pPr algn="ctr"/>
            <a:r>
              <a:rPr lang="en-US" b="1" dirty="0" smtClean="0">
                <a:latin typeface="Cooper Black" panose="0208090404030B020404" pitchFamily="18" charset="0"/>
              </a:rPr>
              <a:t>Scoring of Journal Articles</a:t>
            </a:r>
            <a:br>
              <a:rPr lang="en-US" b="1" dirty="0" smtClean="0">
                <a:latin typeface="Cooper Black" panose="0208090404030B020404" pitchFamily="18" charset="0"/>
              </a:rPr>
            </a:br>
            <a:endParaRPr lang="en-US" dirty="0"/>
          </a:p>
        </p:txBody>
      </p:sp>
      <p:sp>
        <p:nvSpPr>
          <p:cNvPr id="3" name="Content Placeholder 2"/>
          <p:cNvSpPr>
            <a:spLocks noGrp="1"/>
          </p:cNvSpPr>
          <p:nvPr>
            <p:ph idx="1"/>
          </p:nvPr>
        </p:nvSpPr>
        <p:spPr>
          <a:xfrm>
            <a:off x="838200" y="1210614"/>
            <a:ext cx="10515600" cy="4966349"/>
          </a:xfrm>
        </p:spPr>
        <p:txBody>
          <a:bodyPr>
            <a:normAutofit/>
          </a:bodyPr>
          <a:lstStyle/>
          <a:p>
            <a:endParaRPr lang="en-US" dirty="0" smtClean="0">
              <a:latin typeface="Cooper Black" panose="0208090404030B020404" pitchFamily="18" charset="0"/>
            </a:endParaRPr>
          </a:p>
          <a:p>
            <a:pPr marL="0" indent="0">
              <a:buNone/>
            </a:pPr>
            <a:endParaRPr lang="en-US" dirty="0" smtClean="0">
              <a:latin typeface="Cooper Black" panose="0208090404030B020404" pitchFamily="18" charset="0"/>
            </a:endParaRPr>
          </a:p>
          <a:p>
            <a:r>
              <a:rPr lang="en-US" dirty="0" err="1" smtClean="0">
                <a:latin typeface="Cooper Black" panose="0208090404030B020404" pitchFamily="18" charset="0"/>
              </a:rPr>
              <a:t>i</a:t>
            </a:r>
            <a:r>
              <a:rPr lang="en-US" dirty="0" smtClean="0">
                <a:latin typeface="Cooper Black" panose="0208090404030B020404" pitchFamily="18" charset="0"/>
              </a:rPr>
              <a:t>. An </a:t>
            </a:r>
            <a:r>
              <a:rPr lang="en-US" dirty="0">
                <a:latin typeface="Cooper Black" panose="0208090404030B020404" pitchFamily="18" charset="0"/>
              </a:rPr>
              <a:t>applicant should be lead author in not less than 25% of joint authored publications</a:t>
            </a:r>
          </a:p>
          <a:p>
            <a:r>
              <a:rPr lang="en-US" dirty="0" smtClean="0">
                <a:latin typeface="Cooper Black" panose="0208090404030B020404" pitchFamily="18" charset="0"/>
              </a:rPr>
              <a:t>ii. </a:t>
            </a:r>
            <a:r>
              <a:rPr lang="en-US" dirty="0">
                <a:latin typeface="Cooper Black" panose="0208090404030B020404" pitchFamily="18" charset="0"/>
              </a:rPr>
              <a:t>There should not be more than 20% of presented </a:t>
            </a:r>
            <a:r>
              <a:rPr lang="en-US" dirty="0" smtClean="0">
                <a:latin typeface="Cooper Black" panose="0208090404030B020404" pitchFamily="18" charset="0"/>
              </a:rPr>
              <a:t>articles </a:t>
            </a:r>
            <a:r>
              <a:rPr lang="en-US" dirty="0">
                <a:latin typeface="Cooper Black" panose="0208090404030B020404" pitchFamily="18" charset="0"/>
              </a:rPr>
              <a:t>in any one specific journal. </a:t>
            </a:r>
            <a:endParaRPr lang="en-US" dirty="0" smtClean="0">
              <a:latin typeface="Cooper Black" panose="0208090404030B020404" pitchFamily="18" charset="0"/>
            </a:endParaRPr>
          </a:p>
          <a:p>
            <a:r>
              <a:rPr lang="en-US" dirty="0" smtClean="0">
                <a:latin typeface="Cooper Black" panose="0208090404030B020404" pitchFamily="18" charset="0"/>
              </a:rPr>
              <a:t>iii. </a:t>
            </a:r>
            <a:r>
              <a:rPr lang="en-US" dirty="0">
                <a:latin typeface="Cooper Black" panose="0208090404030B020404" pitchFamily="18" charset="0"/>
              </a:rPr>
              <a:t>There should not be more than two(2) articles in any single issue by the same author</a:t>
            </a:r>
          </a:p>
        </p:txBody>
      </p:sp>
      <p:pic>
        <p:nvPicPr>
          <p:cNvPr id="4" name="Picture 3"/>
          <p:cNvPicPr>
            <a:picLocks noChangeAspect="1"/>
          </p:cNvPicPr>
          <p:nvPr/>
        </p:nvPicPr>
        <p:blipFill>
          <a:blip r:embed="rId2"/>
          <a:stretch>
            <a:fillRect/>
          </a:stretch>
        </p:blipFill>
        <p:spPr>
          <a:xfrm>
            <a:off x="4640451" y="4829577"/>
            <a:ext cx="3142915" cy="2028423"/>
          </a:xfrm>
          <a:prstGeom prst="rect">
            <a:avLst/>
          </a:prstGeom>
        </p:spPr>
      </p:pic>
    </p:spTree>
    <p:extLst>
      <p:ext uri="{BB962C8B-B14F-4D97-AF65-F5344CB8AC3E}">
        <p14:creationId xmlns:p14="http://schemas.microsoft.com/office/powerpoint/2010/main" val="413167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7401"/>
            <a:ext cx="10515600" cy="1325563"/>
          </a:xfrm>
        </p:spPr>
        <p:txBody>
          <a:bodyPr/>
          <a:lstStyle/>
          <a:p>
            <a:pPr algn="ctr"/>
            <a:r>
              <a:rPr lang="en-US" dirty="0" smtClean="0">
                <a:latin typeface="Cooper Black" panose="0208090404030B020404" pitchFamily="18" charset="0"/>
              </a:rPr>
              <a:t>Presentation Outline</a:t>
            </a:r>
            <a:endParaRPr lang="en-US" dirty="0">
              <a:latin typeface="Cooper Black" panose="0208090404030B020404" pitchFamily="18" charset="0"/>
            </a:endParaRPr>
          </a:p>
        </p:txBody>
      </p:sp>
      <p:sp>
        <p:nvSpPr>
          <p:cNvPr id="3" name="Content Placeholder 2"/>
          <p:cNvSpPr>
            <a:spLocks noGrp="1"/>
          </p:cNvSpPr>
          <p:nvPr>
            <p:ph idx="1"/>
          </p:nvPr>
        </p:nvSpPr>
        <p:spPr>
          <a:xfrm>
            <a:off x="838200" y="1825624"/>
            <a:ext cx="10515600" cy="4806995"/>
          </a:xfrm>
        </p:spPr>
        <p:txBody>
          <a:bodyPr/>
          <a:lstStyle/>
          <a:p>
            <a:r>
              <a:rPr lang="en-US" dirty="0" smtClean="0">
                <a:latin typeface="Cooper Black" panose="0208090404030B020404" pitchFamily="18" charset="0"/>
              </a:rPr>
              <a:t>Assessment of Publications and other Productive Works</a:t>
            </a:r>
          </a:p>
          <a:p>
            <a:r>
              <a:rPr lang="en-US" dirty="0" smtClean="0">
                <a:latin typeface="Cooper Black" panose="0208090404030B020404" pitchFamily="18" charset="0"/>
              </a:rPr>
              <a:t>Thomson Reuter’s Impact Factor (Journal Impact Factor)</a:t>
            </a:r>
          </a:p>
          <a:p>
            <a:r>
              <a:rPr lang="en-US" dirty="0" smtClean="0">
                <a:latin typeface="Cooper Black" panose="0208090404030B020404" pitchFamily="18" charset="0"/>
              </a:rPr>
              <a:t>Journal Citation Reports (JCR) 2017 &amp; Journal Impact Factor (JIF) 2017</a:t>
            </a:r>
          </a:p>
          <a:p>
            <a:r>
              <a:rPr lang="en-US" dirty="0" err="1" smtClean="0">
                <a:latin typeface="Cooper Black" panose="0208090404030B020404" pitchFamily="18" charset="0"/>
              </a:rPr>
              <a:t>Scimago</a:t>
            </a:r>
            <a:r>
              <a:rPr lang="en-US" dirty="0" smtClean="0">
                <a:latin typeface="Cooper Black" panose="0208090404030B020404" pitchFamily="18" charset="0"/>
              </a:rPr>
              <a:t> Journal Rank (SJR)</a:t>
            </a:r>
          </a:p>
          <a:p>
            <a:r>
              <a:rPr lang="en-US" dirty="0" smtClean="0">
                <a:latin typeface="Cooper Black" panose="0208090404030B020404" pitchFamily="18" charset="0"/>
              </a:rPr>
              <a:t>Source Normalized Impact Per Paper (SNIP)</a:t>
            </a:r>
          </a:p>
          <a:p>
            <a:r>
              <a:rPr lang="en-US" dirty="0" smtClean="0">
                <a:latin typeface="Cooper Black" panose="0208090404030B020404" pitchFamily="18" charset="0"/>
              </a:rPr>
              <a:t>Scopus Database 2017</a:t>
            </a:r>
          </a:p>
          <a:p>
            <a:r>
              <a:rPr lang="en-US" dirty="0">
                <a:latin typeface="Cooper Black" panose="0208090404030B020404" pitchFamily="18" charset="0"/>
              </a:rPr>
              <a:t>Scoring of Journal Articles</a:t>
            </a:r>
            <a:endParaRPr lang="en-US" dirty="0" smtClean="0">
              <a:latin typeface="Cooper Black" panose="0208090404030B020404" pitchFamily="18" charset="0"/>
            </a:endParaRPr>
          </a:p>
          <a:p>
            <a:endParaRPr lang="en-US" dirty="0"/>
          </a:p>
        </p:txBody>
      </p:sp>
      <p:pic>
        <p:nvPicPr>
          <p:cNvPr id="4" name="Picture 3"/>
          <p:cNvPicPr>
            <a:picLocks noChangeAspect="1"/>
          </p:cNvPicPr>
          <p:nvPr/>
        </p:nvPicPr>
        <p:blipFill>
          <a:blip r:embed="rId2"/>
          <a:stretch>
            <a:fillRect/>
          </a:stretch>
        </p:blipFill>
        <p:spPr>
          <a:xfrm>
            <a:off x="10067925" y="4705350"/>
            <a:ext cx="2124075" cy="2152650"/>
          </a:xfrm>
          <a:prstGeom prst="rect">
            <a:avLst/>
          </a:prstGeom>
        </p:spPr>
      </p:pic>
    </p:spTree>
    <p:extLst>
      <p:ext uri="{BB962C8B-B14F-4D97-AF65-F5344CB8AC3E}">
        <p14:creationId xmlns:p14="http://schemas.microsoft.com/office/powerpoint/2010/main" val="3265933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390918"/>
            <a:ext cx="10515600" cy="1325563"/>
          </a:xfrm>
        </p:spPr>
        <p:txBody>
          <a:bodyPr>
            <a:normAutofit fontScale="90000"/>
          </a:bodyPr>
          <a:lstStyle/>
          <a:p>
            <a:pPr algn="ctr"/>
            <a:r>
              <a:rPr lang="en-US" b="1" dirty="0" smtClean="0">
                <a:latin typeface="Cooper Black" panose="0208090404030B020404" pitchFamily="18" charset="0"/>
              </a:rPr>
              <a:t>Scoring of Journal Articles (Contd.)</a:t>
            </a:r>
            <a:br>
              <a:rPr lang="en-US" b="1" dirty="0" smtClean="0">
                <a:latin typeface="Cooper Black" panose="0208090404030B020404" pitchFamily="18" charset="0"/>
              </a:rPr>
            </a:br>
            <a:endParaRPr lang="en-US" dirty="0"/>
          </a:p>
        </p:txBody>
      </p:sp>
      <p:sp>
        <p:nvSpPr>
          <p:cNvPr id="3" name="Content Placeholder 2"/>
          <p:cNvSpPr>
            <a:spLocks noGrp="1"/>
          </p:cNvSpPr>
          <p:nvPr>
            <p:ph idx="1"/>
          </p:nvPr>
        </p:nvSpPr>
        <p:spPr>
          <a:xfrm>
            <a:off x="863958" y="1840136"/>
            <a:ext cx="10515600" cy="5017864"/>
          </a:xfrm>
        </p:spPr>
        <p:txBody>
          <a:bodyPr/>
          <a:lstStyle/>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iv. For </a:t>
            </a:r>
            <a:r>
              <a:rPr lang="en-US" dirty="0">
                <a:latin typeface="Cooper Black" panose="0208090404030B020404" pitchFamily="18" charset="0"/>
              </a:rPr>
              <a:t>the </a:t>
            </a:r>
            <a:r>
              <a:rPr lang="en-US" dirty="0" smtClean="0">
                <a:latin typeface="Cooper Black" panose="0208090404030B020404" pitchFamily="18" charset="0"/>
              </a:rPr>
              <a:t>purpose </a:t>
            </a:r>
            <a:r>
              <a:rPr lang="en-US" dirty="0">
                <a:latin typeface="Cooper Black" panose="0208090404030B020404" pitchFamily="18" charset="0"/>
              </a:rPr>
              <a:t>of promotion to the grade of Senior Lecturer and above, not more than 10% of a candidate’s required publications should be in journals that have not gone beyond three (3) volumes, provided only one volume is published annually. </a:t>
            </a:r>
          </a:p>
        </p:txBody>
      </p:sp>
      <p:pic>
        <p:nvPicPr>
          <p:cNvPr id="4" name="Picture 3"/>
          <p:cNvPicPr>
            <a:picLocks noChangeAspect="1"/>
          </p:cNvPicPr>
          <p:nvPr/>
        </p:nvPicPr>
        <p:blipFill>
          <a:blip r:embed="rId2"/>
          <a:stretch>
            <a:fillRect/>
          </a:stretch>
        </p:blipFill>
        <p:spPr>
          <a:xfrm>
            <a:off x="4752304" y="4362450"/>
            <a:ext cx="3116687" cy="2495550"/>
          </a:xfrm>
          <a:prstGeom prst="rect">
            <a:avLst/>
          </a:prstGeom>
        </p:spPr>
      </p:pic>
    </p:spTree>
    <p:extLst>
      <p:ext uri="{BB962C8B-B14F-4D97-AF65-F5344CB8AC3E}">
        <p14:creationId xmlns:p14="http://schemas.microsoft.com/office/powerpoint/2010/main" val="763124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072"/>
            <a:ext cx="10515600" cy="1325563"/>
          </a:xfrm>
        </p:spPr>
        <p:txBody>
          <a:bodyPr>
            <a:normAutofit fontScale="90000"/>
          </a:bodyPr>
          <a:lstStyle/>
          <a:p>
            <a:pPr algn="ctr"/>
            <a:r>
              <a:rPr lang="en-US" b="1" dirty="0" smtClean="0">
                <a:latin typeface="Cooper Black" panose="0208090404030B020404" pitchFamily="18" charset="0"/>
              </a:rPr>
              <a:t>Scoring of Journal Articles (Contd.)</a:t>
            </a:r>
            <a:br>
              <a:rPr lang="en-US" b="1" dirty="0" smtClean="0">
                <a:latin typeface="Cooper Black" panose="0208090404030B020404" pitchFamily="18" charset="0"/>
              </a:rPr>
            </a:br>
            <a:endParaRPr lang="en-US" dirty="0"/>
          </a:p>
        </p:txBody>
      </p:sp>
      <p:sp>
        <p:nvSpPr>
          <p:cNvPr id="3" name="Content Placeholder 2"/>
          <p:cNvSpPr>
            <a:spLocks noGrp="1"/>
          </p:cNvSpPr>
          <p:nvPr>
            <p:ph idx="1"/>
          </p:nvPr>
        </p:nvSpPr>
        <p:spPr>
          <a:xfrm>
            <a:off x="838200" y="1107583"/>
            <a:ext cx="10515600" cy="5512158"/>
          </a:xfrm>
        </p:spPr>
        <p:txBody>
          <a:bodyPr>
            <a:normAutofit/>
          </a:bodyPr>
          <a:lstStyle/>
          <a:p>
            <a:pPr lvl="0"/>
            <a:endParaRPr lang="en-US" dirty="0" smtClean="0">
              <a:latin typeface="Cooper Black" panose="0208090404030B020404" pitchFamily="18" charset="0"/>
            </a:endParaRPr>
          </a:p>
          <a:p>
            <a:pPr marL="0" lvl="0" indent="0" algn="ctr">
              <a:buNone/>
            </a:pPr>
            <a:endParaRPr lang="en-US" dirty="0" smtClean="0">
              <a:latin typeface="Cooper Black" panose="0208090404030B020404" pitchFamily="18" charset="0"/>
            </a:endParaRPr>
          </a:p>
          <a:p>
            <a:pPr lvl="0"/>
            <a:r>
              <a:rPr lang="en-US" dirty="0" smtClean="0">
                <a:latin typeface="Cooper Black" panose="0208090404030B020404" pitchFamily="18" charset="0"/>
              </a:rPr>
              <a:t>vi. </a:t>
            </a:r>
            <a:r>
              <a:rPr lang="en-US" dirty="0">
                <a:latin typeface="Cooper Black" panose="0208090404030B020404" pitchFamily="18" charset="0"/>
              </a:rPr>
              <a:t>Journals based in Colleges of Education and </a:t>
            </a:r>
            <a:r>
              <a:rPr lang="en-US" dirty="0" err="1">
                <a:latin typeface="Cooper Black" panose="0208090404030B020404" pitchFamily="18" charset="0"/>
              </a:rPr>
              <a:t>Monotechnics</a:t>
            </a:r>
            <a:r>
              <a:rPr lang="en-US" dirty="0">
                <a:latin typeface="Cooper Black" panose="0208090404030B020404" pitchFamily="18" charset="0"/>
              </a:rPr>
              <a:t>/Polytechnics are </a:t>
            </a:r>
            <a:r>
              <a:rPr lang="en-US" b="1" dirty="0">
                <a:latin typeface="Cooper Black" panose="0208090404030B020404" pitchFamily="18" charset="0"/>
              </a:rPr>
              <a:t>NOT</a:t>
            </a:r>
            <a:r>
              <a:rPr lang="en-US" dirty="0">
                <a:latin typeface="Cooper Black" panose="0208090404030B020404" pitchFamily="18" charset="0"/>
              </a:rPr>
              <a:t> acceptable for </a:t>
            </a:r>
            <a:r>
              <a:rPr lang="en-US" dirty="0" smtClean="0">
                <a:latin typeface="Cooper Black" panose="0208090404030B020404" pitchFamily="18" charset="0"/>
              </a:rPr>
              <a:t>the purpose of promotion.</a:t>
            </a:r>
            <a:endParaRPr lang="en-US" dirty="0">
              <a:latin typeface="Cooper Black" panose="0208090404030B020404" pitchFamily="18" charset="0"/>
            </a:endParaRPr>
          </a:p>
          <a:p>
            <a:pPr lvl="0"/>
            <a:r>
              <a:rPr lang="en-US" dirty="0" smtClean="0">
                <a:latin typeface="Cooper Black" panose="0208090404030B020404" pitchFamily="18" charset="0"/>
              </a:rPr>
              <a:t>vii. Papers </a:t>
            </a:r>
            <a:r>
              <a:rPr lang="en-US" dirty="0">
                <a:latin typeface="Cooper Black" panose="0208090404030B020404" pitchFamily="18" charset="0"/>
              </a:rPr>
              <a:t>published online ahead of print (online early) in Category A and B journals shall be scored as published papers </a:t>
            </a:r>
            <a:r>
              <a:rPr lang="en-US" dirty="0" smtClean="0">
                <a:latin typeface="Cooper Black" panose="0208090404030B020404" pitchFamily="18" charset="0"/>
              </a:rPr>
              <a:t>only if </a:t>
            </a:r>
            <a:r>
              <a:rPr lang="en-US" dirty="0">
                <a:latin typeface="Cooper Black" panose="0208090404030B020404" pitchFamily="18" charset="0"/>
              </a:rPr>
              <a:t>they have </a:t>
            </a:r>
            <a:r>
              <a:rPr lang="en-US" dirty="0" smtClean="0">
                <a:latin typeface="Cooper Black" panose="0208090404030B020404" pitchFamily="18" charset="0"/>
              </a:rPr>
              <a:t>Digital </a:t>
            </a:r>
            <a:r>
              <a:rPr lang="en-US" dirty="0">
                <a:latin typeface="Cooper Black" panose="0208090404030B020404" pitchFamily="18" charset="0"/>
              </a:rPr>
              <a:t>O</a:t>
            </a:r>
            <a:r>
              <a:rPr lang="en-US" dirty="0" smtClean="0">
                <a:latin typeface="Cooper Black" panose="0208090404030B020404" pitchFamily="18" charset="0"/>
              </a:rPr>
              <a:t>bject </a:t>
            </a:r>
            <a:r>
              <a:rPr lang="en-US" dirty="0">
                <a:latin typeface="Cooper Black" panose="0208090404030B020404" pitchFamily="18" charset="0"/>
              </a:rPr>
              <a:t>I</a:t>
            </a:r>
            <a:r>
              <a:rPr lang="en-US" dirty="0" smtClean="0">
                <a:latin typeface="Cooper Black" panose="0208090404030B020404" pitchFamily="18" charset="0"/>
              </a:rPr>
              <a:t>dentifier </a:t>
            </a:r>
            <a:r>
              <a:rPr lang="en-US" dirty="0">
                <a:latin typeface="Cooper Black" panose="0208090404030B020404" pitchFamily="18" charset="0"/>
              </a:rPr>
              <a:t>(DOI) numbers.</a:t>
            </a:r>
          </a:p>
          <a:p>
            <a:pPr lvl="0"/>
            <a:r>
              <a:rPr lang="en-US" dirty="0" smtClean="0">
                <a:latin typeface="Cooper Black" panose="0208090404030B020404" pitchFamily="18" charset="0"/>
              </a:rPr>
              <a:t>viii. When </a:t>
            </a:r>
            <a:r>
              <a:rPr lang="en-US" dirty="0">
                <a:latin typeface="Cooper Black" panose="0208090404030B020404" pitchFamily="18" charset="0"/>
              </a:rPr>
              <a:t>a candidate publishes the same material more than once, only one </a:t>
            </a:r>
            <a:r>
              <a:rPr lang="en-US" dirty="0" smtClean="0">
                <a:latin typeface="Cooper Black" panose="0208090404030B020404" pitchFamily="18" charset="0"/>
              </a:rPr>
              <a:t>shall </a:t>
            </a:r>
            <a:r>
              <a:rPr lang="en-US" dirty="0">
                <a:latin typeface="Cooper Black" panose="0208090404030B020404" pitchFamily="18" charset="0"/>
              </a:rPr>
              <a:t>be scored</a:t>
            </a:r>
            <a:r>
              <a:rPr lang="en-US" dirty="0" smtClean="0">
                <a:latin typeface="Cooper Black" panose="0208090404030B020404" pitchFamily="18" charset="0"/>
              </a:rPr>
              <a:t>.</a:t>
            </a:r>
          </a:p>
          <a:p>
            <a:pPr lvl="0"/>
            <a:endParaRPr lang="en-US" dirty="0">
              <a:latin typeface="Cooper Black" panose="0208090404030B020404" pitchFamily="18" charset="0"/>
            </a:endParaRPr>
          </a:p>
          <a:p>
            <a:endParaRPr lang="en-US" dirty="0">
              <a:latin typeface="Cooper Black" panose="0208090404030B020404" pitchFamily="18" charset="0"/>
            </a:endParaRPr>
          </a:p>
        </p:txBody>
      </p:sp>
    </p:spTree>
    <p:extLst>
      <p:ext uri="{BB962C8B-B14F-4D97-AF65-F5344CB8AC3E}">
        <p14:creationId xmlns:p14="http://schemas.microsoft.com/office/powerpoint/2010/main" val="2552183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420420"/>
            <a:ext cx="10515600" cy="1325563"/>
          </a:xfrm>
        </p:spPr>
        <p:txBody>
          <a:bodyPr>
            <a:normAutofit fontScale="90000"/>
          </a:bodyPr>
          <a:lstStyle/>
          <a:p>
            <a:pPr algn="ctr"/>
            <a:r>
              <a:rPr lang="en-US" b="1" dirty="0">
                <a:latin typeface="Cooper Black" panose="0208090404030B020404" pitchFamily="18" charset="0"/>
              </a:rPr>
              <a:t>Scoring of Journal Articles (Contd.)</a:t>
            </a:r>
            <a:br>
              <a:rPr lang="en-US" b="1" dirty="0">
                <a:latin typeface="Cooper Black" panose="0208090404030B020404" pitchFamily="18" charset="0"/>
              </a:rPr>
            </a:br>
            <a:endParaRPr lang="en-US" dirty="0"/>
          </a:p>
        </p:txBody>
      </p:sp>
      <p:sp>
        <p:nvSpPr>
          <p:cNvPr id="3" name="Content Placeholder 2"/>
          <p:cNvSpPr>
            <a:spLocks noGrp="1"/>
          </p:cNvSpPr>
          <p:nvPr>
            <p:ph idx="1"/>
          </p:nvPr>
        </p:nvSpPr>
        <p:spPr>
          <a:xfrm>
            <a:off x="748048" y="1709714"/>
            <a:ext cx="10515600" cy="4351338"/>
          </a:xfrm>
        </p:spPr>
        <p:txBody>
          <a:bodyPr/>
          <a:lstStyle/>
          <a:p>
            <a:pPr marL="0" indent="0">
              <a:buNone/>
            </a:pPr>
            <a:endParaRPr lang="en-US" dirty="0">
              <a:latin typeface="Cooper Black" panose="0208090404030B020404" pitchFamily="18" charset="0"/>
            </a:endParaRPr>
          </a:p>
          <a:p>
            <a:r>
              <a:rPr lang="en-US" dirty="0" smtClean="0">
                <a:latin typeface="Cooper Black" panose="0208090404030B020404" pitchFamily="18" charset="0"/>
              </a:rPr>
              <a:t>ix</a:t>
            </a:r>
            <a:r>
              <a:rPr lang="en-US" dirty="0">
                <a:latin typeface="Cooper Black" panose="0208090404030B020404" pitchFamily="18" charset="0"/>
              </a:rPr>
              <a:t>. Where there are more than one author, depending on the category of the journal, the first author shall score the maximum of the total score while the other authors shall score 2/3</a:t>
            </a:r>
            <a:r>
              <a:rPr lang="en-US" baseline="30000" dirty="0">
                <a:latin typeface="Cooper Black" panose="0208090404030B020404" pitchFamily="18" charset="0"/>
              </a:rPr>
              <a:t>rd</a:t>
            </a:r>
            <a:r>
              <a:rPr lang="en-US" dirty="0">
                <a:latin typeface="Cooper Black" panose="0208090404030B020404" pitchFamily="18" charset="0"/>
              </a:rPr>
              <a:t> each of what the lead author gets</a:t>
            </a:r>
          </a:p>
          <a:p>
            <a:endParaRPr lang="en-US" dirty="0"/>
          </a:p>
        </p:txBody>
      </p:sp>
    </p:spTree>
    <p:extLst>
      <p:ext uri="{BB962C8B-B14F-4D97-AF65-F5344CB8AC3E}">
        <p14:creationId xmlns:p14="http://schemas.microsoft.com/office/powerpoint/2010/main" val="1761059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1558344"/>
            <a:ext cx="10515600" cy="1325563"/>
          </a:xfrm>
        </p:spPr>
        <p:txBody>
          <a:bodyPr>
            <a:normAutofit fontScale="90000"/>
          </a:bodyPr>
          <a:lstStyle/>
          <a:p>
            <a:pPr algn="ctr"/>
            <a:r>
              <a:rPr lang="en-US" b="1" dirty="0">
                <a:latin typeface="Cooper Black" panose="0208090404030B020404" pitchFamily="18" charset="0"/>
              </a:rPr>
              <a:t>Scoring of Journal Articles (Contd.)</a:t>
            </a:r>
            <a:br>
              <a:rPr lang="en-US" b="1" dirty="0">
                <a:latin typeface="Cooper Black" panose="0208090404030B020404" pitchFamily="18" charset="0"/>
              </a:rPr>
            </a:br>
            <a:endParaRPr lang="en-US" dirty="0"/>
          </a:p>
        </p:txBody>
      </p:sp>
      <p:sp>
        <p:nvSpPr>
          <p:cNvPr id="3" name="Content Placeholder 2"/>
          <p:cNvSpPr>
            <a:spLocks noGrp="1"/>
          </p:cNvSpPr>
          <p:nvPr>
            <p:ph idx="1"/>
          </p:nvPr>
        </p:nvSpPr>
        <p:spPr>
          <a:xfrm>
            <a:off x="838200" y="1262130"/>
            <a:ext cx="10515600" cy="4914833"/>
          </a:xfrm>
        </p:spPr>
        <p:txBody>
          <a:bodyPr/>
          <a:lstStyle/>
          <a:p>
            <a:endParaRPr lang="en-US" dirty="0" smtClean="0">
              <a:latin typeface="Cooper Black" panose="0208090404030B020404" pitchFamily="18" charset="0"/>
            </a:endParaRPr>
          </a:p>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x. </a:t>
            </a:r>
            <a:r>
              <a:rPr lang="en-US" dirty="0">
                <a:latin typeface="Cooper Black" panose="0208090404030B020404" pitchFamily="18" charset="0"/>
              </a:rPr>
              <a:t>Each applicant should score not less than 70% in teaching and core values to be promoted</a:t>
            </a:r>
          </a:p>
          <a:p>
            <a:r>
              <a:rPr lang="en-US" dirty="0">
                <a:latin typeface="Cooper Black" panose="0208090404030B020404" pitchFamily="18" charset="0"/>
              </a:rPr>
              <a:t>x</a:t>
            </a:r>
            <a:r>
              <a:rPr lang="en-US" dirty="0" smtClean="0">
                <a:latin typeface="Cooper Black" panose="0208090404030B020404" pitchFamily="18" charset="0"/>
              </a:rPr>
              <a:t>i. Each </a:t>
            </a:r>
            <a:r>
              <a:rPr lang="en-US" dirty="0">
                <a:latin typeface="Cooper Black" panose="0208090404030B020404" pitchFamily="18" charset="0"/>
              </a:rPr>
              <a:t>applicant should score a minimum of 70% overall to be promoted</a:t>
            </a:r>
          </a:p>
          <a:p>
            <a:endParaRPr lang="en-US" dirty="0">
              <a:latin typeface="Cooper Black" panose="0208090404030B020404" pitchFamily="18" charset="0"/>
            </a:endParaRPr>
          </a:p>
        </p:txBody>
      </p:sp>
    </p:spTree>
    <p:extLst>
      <p:ext uri="{BB962C8B-B14F-4D97-AF65-F5344CB8AC3E}">
        <p14:creationId xmlns:p14="http://schemas.microsoft.com/office/powerpoint/2010/main" val="36033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944675"/>
            <a:ext cx="11934423" cy="1325563"/>
          </a:xfrm>
        </p:spPr>
        <p:txBody>
          <a:bodyPr>
            <a:normAutofit fontScale="90000"/>
          </a:bodyPr>
          <a:lstStyle/>
          <a:p>
            <a:pPr algn="ctr"/>
            <a:r>
              <a:rPr lang="en-US" b="1" dirty="0" smtClean="0">
                <a:latin typeface="Cooper Black" panose="0208090404030B020404" pitchFamily="18" charset="0"/>
              </a:rPr>
              <a:t>Required Percentage </a:t>
            </a:r>
            <a:r>
              <a:rPr lang="en-US" b="1" dirty="0">
                <a:latin typeface="Cooper Black" panose="0208090404030B020404" pitchFamily="18" charset="0"/>
              </a:rPr>
              <a:t>Distribution of </a:t>
            </a:r>
            <a:r>
              <a:rPr lang="en-US" b="1" dirty="0" smtClean="0">
                <a:latin typeface="Cooper Black" panose="0208090404030B020404" pitchFamily="18" charset="0"/>
              </a:rPr>
              <a:t>Published Journal </a:t>
            </a:r>
            <a:r>
              <a:rPr lang="en-US" b="1" dirty="0">
                <a:latin typeface="Cooper Black" panose="0208090404030B020404" pitchFamily="18" charset="0"/>
              </a:rPr>
              <a:t>Articles for Assessment</a:t>
            </a:r>
            <a:endParaRPr lang="en-US" dirty="0"/>
          </a:p>
        </p:txBody>
      </p:sp>
      <p:sp>
        <p:nvSpPr>
          <p:cNvPr id="3" name="Content Placeholder 2"/>
          <p:cNvSpPr>
            <a:spLocks noGrp="1"/>
          </p:cNvSpPr>
          <p:nvPr>
            <p:ph idx="1"/>
          </p:nvPr>
        </p:nvSpPr>
        <p:spPr>
          <a:xfrm>
            <a:off x="257577" y="1825624"/>
            <a:ext cx="11668259" cy="4871389"/>
          </a:xfrm>
        </p:spPr>
        <p:txBody>
          <a:bodyPr>
            <a:normAutofit lnSpcReduction="10000"/>
          </a:bodyPr>
          <a:lstStyle/>
          <a:p>
            <a:pPr marL="0" indent="0">
              <a:buNone/>
            </a:pPr>
            <a:endParaRPr lang="en-US" u="sng" dirty="0" smtClean="0">
              <a:latin typeface="Cooper Black" panose="0208090404030B020404" pitchFamily="18" charset="0"/>
            </a:endParaRPr>
          </a:p>
          <a:p>
            <a:pPr marL="0" indent="0">
              <a:buNone/>
            </a:pPr>
            <a:r>
              <a:rPr lang="en-US" u="sng" dirty="0" smtClean="0">
                <a:latin typeface="Cooper Black" panose="0208090404030B020404" pitchFamily="18" charset="0"/>
              </a:rPr>
              <a:t>Professor</a:t>
            </a:r>
          </a:p>
          <a:p>
            <a:r>
              <a:rPr lang="en-US" dirty="0" smtClean="0">
                <a:latin typeface="Cooper Black" panose="0208090404030B020404" pitchFamily="18" charset="0"/>
              </a:rPr>
              <a:t>A candidate applying for promotion to this rank should have a minimum of 10% of journal publications in Category A journals</a:t>
            </a:r>
          </a:p>
          <a:p>
            <a:r>
              <a:rPr lang="en-US" dirty="0" smtClean="0">
                <a:latin typeface="Cooper Black" panose="0208090404030B020404" pitchFamily="18" charset="0"/>
              </a:rPr>
              <a:t>The candidate should not have more than 40% of journal publications in Ranked/Indexed Journals</a:t>
            </a:r>
          </a:p>
          <a:p>
            <a:r>
              <a:rPr lang="en-US" dirty="0" smtClean="0">
                <a:latin typeface="Cooper Black" panose="0208090404030B020404" pitchFamily="18" charset="0"/>
              </a:rPr>
              <a:t>The candidate should not have more than 30% of journal publications in Society Journals</a:t>
            </a:r>
          </a:p>
          <a:p>
            <a:r>
              <a:rPr lang="en-US" dirty="0" smtClean="0">
                <a:latin typeface="Cooper Black" panose="0208090404030B020404" pitchFamily="18" charset="0"/>
              </a:rPr>
              <a:t>The candidate should not have more than 20% of journal publications in Institutional Journals</a:t>
            </a:r>
          </a:p>
          <a:p>
            <a:endParaRPr lang="en-US" dirty="0"/>
          </a:p>
        </p:txBody>
      </p:sp>
    </p:spTree>
    <p:extLst>
      <p:ext uri="{BB962C8B-B14F-4D97-AF65-F5344CB8AC3E}">
        <p14:creationId xmlns:p14="http://schemas.microsoft.com/office/powerpoint/2010/main" val="356589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8904"/>
            <a:ext cx="12192000" cy="1325563"/>
          </a:xfrm>
        </p:spPr>
        <p:txBody>
          <a:bodyPr>
            <a:normAutofit fontScale="90000"/>
          </a:bodyPr>
          <a:lstStyle/>
          <a:p>
            <a:pPr algn="ctr"/>
            <a:r>
              <a:rPr lang="en-US" b="1" dirty="0">
                <a:latin typeface="Cooper Black" panose="0208090404030B020404" pitchFamily="18" charset="0"/>
              </a:rPr>
              <a:t>Required Percentage Distribution of Published Journal Articles for </a:t>
            </a:r>
            <a:r>
              <a:rPr lang="en-US" b="1" dirty="0" smtClean="0">
                <a:latin typeface="Cooper Black" panose="0208090404030B020404" pitchFamily="18" charset="0"/>
              </a:rPr>
              <a:t>Assessment (Contd.)</a:t>
            </a:r>
            <a:endParaRPr lang="en-US" dirty="0"/>
          </a:p>
        </p:txBody>
      </p:sp>
      <p:sp>
        <p:nvSpPr>
          <p:cNvPr id="3" name="Content Placeholder 2"/>
          <p:cNvSpPr>
            <a:spLocks noGrp="1"/>
          </p:cNvSpPr>
          <p:nvPr>
            <p:ph idx="1"/>
          </p:nvPr>
        </p:nvSpPr>
        <p:spPr>
          <a:xfrm>
            <a:off x="244699" y="1825624"/>
            <a:ext cx="11629622" cy="5032375"/>
          </a:xfrm>
        </p:spPr>
        <p:txBody>
          <a:bodyPr>
            <a:normAutofit lnSpcReduction="10000"/>
          </a:bodyPr>
          <a:lstStyle/>
          <a:p>
            <a:pPr marL="0" indent="0">
              <a:buNone/>
            </a:pPr>
            <a:endParaRPr lang="en-US" u="sng" dirty="0" smtClean="0">
              <a:latin typeface="Cooper Black" panose="0208090404030B020404" pitchFamily="18" charset="0"/>
            </a:endParaRPr>
          </a:p>
          <a:p>
            <a:pPr marL="0" indent="0">
              <a:buNone/>
            </a:pPr>
            <a:endParaRPr lang="en-US" u="sng" dirty="0">
              <a:latin typeface="Cooper Black" panose="0208090404030B020404" pitchFamily="18" charset="0"/>
            </a:endParaRPr>
          </a:p>
          <a:p>
            <a:pPr marL="0" indent="0">
              <a:buNone/>
            </a:pPr>
            <a:r>
              <a:rPr lang="en-US" u="sng" dirty="0" smtClean="0">
                <a:latin typeface="Cooper Black" panose="0208090404030B020404" pitchFamily="18" charset="0"/>
              </a:rPr>
              <a:t>Reader/Associate Professor</a:t>
            </a:r>
          </a:p>
          <a:p>
            <a:r>
              <a:rPr lang="en-US" dirty="0">
                <a:latin typeface="Cooper Black" panose="0208090404030B020404" pitchFamily="18" charset="0"/>
              </a:rPr>
              <a:t>A candidate applying for promotion to </a:t>
            </a:r>
            <a:r>
              <a:rPr lang="en-US" dirty="0" smtClean="0">
                <a:latin typeface="Cooper Black" panose="0208090404030B020404" pitchFamily="18" charset="0"/>
              </a:rPr>
              <a:t>this </a:t>
            </a:r>
            <a:r>
              <a:rPr lang="en-US" dirty="0">
                <a:latin typeface="Cooper Black" panose="0208090404030B020404" pitchFamily="18" charset="0"/>
              </a:rPr>
              <a:t>rank </a:t>
            </a:r>
            <a:r>
              <a:rPr lang="en-US" dirty="0" smtClean="0">
                <a:latin typeface="Cooper Black" panose="0208090404030B020404" pitchFamily="18" charset="0"/>
              </a:rPr>
              <a:t>should </a:t>
            </a:r>
            <a:r>
              <a:rPr lang="en-US" dirty="0">
                <a:latin typeface="Cooper Black" panose="0208090404030B020404" pitchFamily="18" charset="0"/>
              </a:rPr>
              <a:t>have a minimum of 5</a:t>
            </a:r>
            <a:r>
              <a:rPr lang="en-US" dirty="0" smtClean="0">
                <a:latin typeface="Cooper Black" panose="0208090404030B020404" pitchFamily="18" charset="0"/>
              </a:rPr>
              <a:t>% </a:t>
            </a:r>
            <a:r>
              <a:rPr lang="en-US" dirty="0">
                <a:latin typeface="Cooper Black" panose="0208090404030B020404" pitchFamily="18" charset="0"/>
              </a:rPr>
              <a:t>of </a:t>
            </a:r>
            <a:r>
              <a:rPr lang="en-US" dirty="0" smtClean="0">
                <a:latin typeface="Cooper Black" panose="0208090404030B020404" pitchFamily="18" charset="0"/>
              </a:rPr>
              <a:t>journal </a:t>
            </a:r>
            <a:r>
              <a:rPr lang="en-US" dirty="0">
                <a:latin typeface="Cooper Black" panose="0208090404030B020404" pitchFamily="18" charset="0"/>
              </a:rPr>
              <a:t>publications in Category A papers</a:t>
            </a:r>
          </a:p>
          <a:p>
            <a:r>
              <a:rPr lang="en-US" dirty="0">
                <a:latin typeface="Cooper Black" panose="0208090404030B020404" pitchFamily="18" charset="0"/>
              </a:rPr>
              <a:t>The candidate should not have more than </a:t>
            </a:r>
            <a:r>
              <a:rPr lang="en-US" dirty="0" smtClean="0">
                <a:latin typeface="Cooper Black" panose="0208090404030B020404" pitchFamily="18" charset="0"/>
              </a:rPr>
              <a:t>45% </a:t>
            </a:r>
            <a:r>
              <a:rPr lang="en-US" dirty="0">
                <a:latin typeface="Cooper Black" panose="0208090404030B020404" pitchFamily="18" charset="0"/>
              </a:rPr>
              <a:t>of </a:t>
            </a:r>
            <a:r>
              <a:rPr lang="en-US" dirty="0" smtClean="0">
                <a:latin typeface="Cooper Black" panose="0208090404030B020404" pitchFamily="18" charset="0"/>
              </a:rPr>
              <a:t>journal </a:t>
            </a:r>
            <a:r>
              <a:rPr lang="en-US" dirty="0">
                <a:latin typeface="Cooper Black" panose="0208090404030B020404" pitchFamily="18" charset="0"/>
              </a:rPr>
              <a:t>publications in Ranked/Indexed Journals</a:t>
            </a:r>
          </a:p>
          <a:p>
            <a:r>
              <a:rPr lang="en-US" dirty="0">
                <a:latin typeface="Cooper Black" panose="0208090404030B020404" pitchFamily="18" charset="0"/>
              </a:rPr>
              <a:t>The candidate should not have more than 30% of </a:t>
            </a:r>
            <a:r>
              <a:rPr lang="en-US" dirty="0" smtClean="0">
                <a:latin typeface="Cooper Black" panose="0208090404030B020404" pitchFamily="18" charset="0"/>
              </a:rPr>
              <a:t>journal </a:t>
            </a:r>
            <a:r>
              <a:rPr lang="en-US" dirty="0">
                <a:latin typeface="Cooper Black" panose="0208090404030B020404" pitchFamily="18" charset="0"/>
              </a:rPr>
              <a:t>publications in Society Journals</a:t>
            </a:r>
          </a:p>
          <a:p>
            <a:r>
              <a:rPr lang="en-US" dirty="0">
                <a:latin typeface="Cooper Black" panose="0208090404030B020404" pitchFamily="18" charset="0"/>
              </a:rPr>
              <a:t>The candidate should not have more than 20% of </a:t>
            </a:r>
            <a:r>
              <a:rPr lang="en-US" dirty="0" smtClean="0">
                <a:latin typeface="Cooper Black" panose="0208090404030B020404" pitchFamily="18" charset="0"/>
              </a:rPr>
              <a:t>journal </a:t>
            </a:r>
            <a:r>
              <a:rPr lang="en-US" dirty="0">
                <a:latin typeface="Cooper Black" panose="0208090404030B020404" pitchFamily="18" charset="0"/>
              </a:rPr>
              <a:t>publications in Institutional Journals</a:t>
            </a:r>
          </a:p>
          <a:p>
            <a:endParaRPr lang="en-US" dirty="0" smtClean="0"/>
          </a:p>
          <a:p>
            <a:endParaRPr lang="en-US" dirty="0"/>
          </a:p>
        </p:txBody>
      </p:sp>
    </p:spTree>
    <p:extLst>
      <p:ext uri="{BB962C8B-B14F-4D97-AF65-F5344CB8AC3E}">
        <p14:creationId xmlns:p14="http://schemas.microsoft.com/office/powerpoint/2010/main" val="294298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434072"/>
            <a:ext cx="11694017" cy="1325563"/>
          </a:xfrm>
        </p:spPr>
        <p:txBody>
          <a:bodyPr>
            <a:normAutofit fontScale="90000"/>
          </a:bodyPr>
          <a:lstStyle/>
          <a:p>
            <a:pPr algn="ctr"/>
            <a:r>
              <a:rPr lang="en-US" b="1" dirty="0">
                <a:latin typeface="Cooper Black" panose="0208090404030B020404" pitchFamily="18" charset="0"/>
              </a:rPr>
              <a:t>Required Percentage Distribution of Published Journal Articles for Assessment (Contd.)</a:t>
            </a:r>
            <a:endParaRPr lang="en-US" dirty="0"/>
          </a:p>
        </p:txBody>
      </p:sp>
      <p:sp>
        <p:nvSpPr>
          <p:cNvPr id="3" name="Content Placeholder 2"/>
          <p:cNvSpPr>
            <a:spLocks noGrp="1"/>
          </p:cNvSpPr>
          <p:nvPr>
            <p:ph idx="1"/>
          </p:nvPr>
        </p:nvSpPr>
        <p:spPr>
          <a:xfrm>
            <a:off x="154546" y="1928656"/>
            <a:ext cx="11900079" cy="4351338"/>
          </a:xfrm>
        </p:spPr>
        <p:txBody>
          <a:bodyPr>
            <a:normAutofit lnSpcReduction="10000"/>
          </a:bodyPr>
          <a:lstStyle/>
          <a:p>
            <a:pPr marL="0" indent="0">
              <a:buNone/>
            </a:pPr>
            <a:endParaRPr lang="en-US" u="sng" dirty="0" smtClean="0">
              <a:latin typeface="Cooper Black" panose="0208090404030B020404" pitchFamily="18" charset="0"/>
            </a:endParaRPr>
          </a:p>
          <a:p>
            <a:pPr marL="0" indent="0">
              <a:buNone/>
            </a:pPr>
            <a:endParaRPr lang="en-US" u="sng" dirty="0">
              <a:latin typeface="Cooper Black" panose="0208090404030B020404" pitchFamily="18" charset="0"/>
            </a:endParaRPr>
          </a:p>
          <a:p>
            <a:pPr marL="0" indent="0">
              <a:buNone/>
            </a:pPr>
            <a:r>
              <a:rPr lang="en-US" u="sng" dirty="0" smtClean="0">
                <a:latin typeface="Cooper Black" panose="0208090404030B020404" pitchFamily="18" charset="0"/>
              </a:rPr>
              <a:t>Senior Lecturer</a:t>
            </a:r>
            <a:endParaRPr lang="en-US" u="sng" dirty="0">
              <a:latin typeface="Cooper Black" panose="0208090404030B020404" pitchFamily="18" charset="0"/>
            </a:endParaRPr>
          </a:p>
          <a:p>
            <a:r>
              <a:rPr lang="en-US" dirty="0">
                <a:latin typeface="Cooper Black" panose="0208090404030B020404" pitchFamily="18" charset="0"/>
              </a:rPr>
              <a:t>A candidate applying for promotion to </a:t>
            </a:r>
            <a:r>
              <a:rPr lang="en-US" dirty="0" smtClean="0">
                <a:latin typeface="Cooper Black" panose="0208090404030B020404" pitchFamily="18" charset="0"/>
              </a:rPr>
              <a:t>this </a:t>
            </a:r>
            <a:r>
              <a:rPr lang="en-US" dirty="0">
                <a:latin typeface="Cooper Black" panose="0208090404030B020404" pitchFamily="18" charset="0"/>
              </a:rPr>
              <a:t>rank </a:t>
            </a:r>
            <a:r>
              <a:rPr lang="en-US" dirty="0" smtClean="0">
                <a:latin typeface="Cooper Black" panose="0208090404030B020404" pitchFamily="18" charset="0"/>
              </a:rPr>
              <a:t>should not have </a:t>
            </a:r>
            <a:r>
              <a:rPr lang="en-US" dirty="0">
                <a:latin typeface="Cooper Black" panose="0208090404030B020404" pitchFamily="18" charset="0"/>
              </a:rPr>
              <a:t>more than </a:t>
            </a:r>
            <a:r>
              <a:rPr lang="en-US" dirty="0" smtClean="0">
                <a:latin typeface="Cooper Black" panose="0208090404030B020404" pitchFamily="18" charset="0"/>
              </a:rPr>
              <a:t>40% </a:t>
            </a:r>
            <a:r>
              <a:rPr lang="en-US" dirty="0">
                <a:latin typeface="Cooper Black" panose="0208090404030B020404" pitchFamily="18" charset="0"/>
              </a:rPr>
              <a:t>of </a:t>
            </a:r>
            <a:r>
              <a:rPr lang="en-US" dirty="0" smtClean="0">
                <a:latin typeface="Cooper Black" panose="0208090404030B020404" pitchFamily="18" charset="0"/>
              </a:rPr>
              <a:t>journal </a:t>
            </a:r>
            <a:r>
              <a:rPr lang="en-US" dirty="0">
                <a:latin typeface="Cooper Black" panose="0208090404030B020404" pitchFamily="18" charset="0"/>
              </a:rPr>
              <a:t>publications in Ranked/Indexed Journals</a:t>
            </a:r>
          </a:p>
          <a:p>
            <a:r>
              <a:rPr lang="en-US" dirty="0">
                <a:latin typeface="Cooper Black" panose="0208090404030B020404" pitchFamily="18" charset="0"/>
              </a:rPr>
              <a:t>The candidate should not have more than </a:t>
            </a:r>
            <a:r>
              <a:rPr lang="en-US" dirty="0" smtClean="0">
                <a:latin typeface="Cooper Black" panose="0208090404030B020404" pitchFamily="18" charset="0"/>
              </a:rPr>
              <a:t>35% </a:t>
            </a:r>
            <a:r>
              <a:rPr lang="en-US" dirty="0">
                <a:latin typeface="Cooper Black" panose="0208090404030B020404" pitchFamily="18" charset="0"/>
              </a:rPr>
              <a:t>of </a:t>
            </a:r>
            <a:r>
              <a:rPr lang="en-US" dirty="0" smtClean="0">
                <a:latin typeface="Cooper Black" panose="0208090404030B020404" pitchFamily="18" charset="0"/>
              </a:rPr>
              <a:t>journal </a:t>
            </a:r>
            <a:r>
              <a:rPr lang="en-US" dirty="0">
                <a:latin typeface="Cooper Black" panose="0208090404030B020404" pitchFamily="18" charset="0"/>
              </a:rPr>
              <a:t>publications in Society Journals</a:t>
            </a:r>
          </a:p>
          <a:p>
            <a:r>
              <a:rPr lang="en-US" dirty="0">
                <a:latin typeface="Cooper Black" panose="0208090404030B020404" pitchFamily="18" charset="0"/>
              </a:rPr>
              <a:t>The candidate should not have more than </a:t>
            </a:r>
            <a:r>
              <a:rPr lang="en-US" dirty="0" smtClean="0">
                <a:latin typeface="Cooper Black" panose="0208090404030B020404" pitchFamily="18" charset="0"/>
              </a:rPr>
              <a:t>25% </a:t>
            </a:r>
            <a:r>
              <a:rPr lang="en-US" dirty="0">
                <a:latin typeface="Cooper Black" panose="0208090404030B020404" pitchFamily="18" charset="0"/>
              </a:rPr>
              <a:t>of </a:t>
            </a:r>
            <a:r>
              <a:rPr lang="en-US" dirty="0" smtClean="0">
                <a:latin typeface="Cooper Black" panose="0208090404030B020404" pitchFamily="18" charset="0"/>
              </a:rPr>
              <a:t>journal </a:t>
            </a:r>
            <a:r>
              <a:rPr lang="en-US" dirty="0">
                <a:latin typeface="Cooper Black" panose="0208090404030B020404" pitchFamily="18" charset="0"/>
              </a:rPr>
              <a:t>publications in Institutional Journals</a:t>
            </a:r>
          </a:p>
          <a:p>
            <a:endParaRPr lang="en-US" dirty="0"/>
          </a:p>
          <a:p>
            <a:endParaRPr lang="en-US" dirty="0"/>
          </a:p>
          <a:p>
            <a:endParaRPr lang="en-US" dirty="0"/>
          </a:p>
        </p:txBody>
      </p:sp>
    </p:spTree>
    <p:extLst>
      <p:ext uri="{BB962C8B-B14F-4D97-AF65-F5344CB8AC3E}">
        <p14:creationId xmlns:p14="http://schemas.microsoft.com/office/powerpoint/2010/main" val="317910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751528"/>
            <a:ext cx="12015989" cy="1325563"/>
          </a:xfrm>
        </p:spPr>
        <p:txBody>
          <a:bodyPr>
            <a:normAutofit fontScale="90000"/>
          </a:bodyPr>
          <a:lstStyle/>
          <a:p>
            <a:pPr algn="ctr"/>
            <a:r>
              <a:rPr lang="en-US" b="1" dirty="0">
                <a:latin typeface="Cooper Black" panose="0208090404030B020404" pitchFamily="18" charset="0"/>
              </a:rPr>
              <a:t>Required Percentage Distribution of Published Journal Articles for Assessment (Contd.)</a:t>
            </a:r>
            <a:endParaRPr lang="en-US" dirty="0"/>
          </a:p>
        </p:txBody>
      </p:sp>
      <p:sp>
        <p:nvSpPr>
          <p:cNvPr id="3" name="Content Placeholder 2"/>
          <p:cNvSpPr>
            <a:spLocks noGrp="1"/>
          </p:cNvSpPr>
          <p:nvPr>
            <p:ph idx="1"/>
          </p:nvPr>
        </p:nvSpPr>
        <p:spPr>
          <a:xfrm>
            <a:off x="405684" y="1751528"/>
            <a:ext cx="11384924" cy="5106472"/>
          </a:xfrm>
        </p:spPr>
        <p:txBody>
          <a:bodyPr>
            <a:normAutofit/>
          </a:bodyPr>
          <a:lstStyle/>
          <a:p>
            <a:pPr marL="0" indent="0">
              <a:buNone/>
            </a:pPr>
            <a:endParaRPr lang="en-US" dirty="0" smtClean="0">
              <a:latin typeface="Cooper Black" panose="0208090404030B020404" pitchFamily="18" charset="0"/>
            </a:endParaRPr>
          </a:p>
          <a:p>
            <a:pPr marL="0" indent="0">
              <a:buNone/>
            </a:pPr>
            <a:endParaRPr lang="en-US" dirty="0">
              <a:latin typeface="Cooper Black" panose="0208090404030B020404" pitchFamily="18" charset="0"/>
            </a:endParaRPr>
          </a:p>
          <a:p>
            <a:pPr marL="0" indent="0">
              <a:buNone/>
            </a:pPr>
            <a:endParaRPr lang="en-US" dirty="0" smtClean="0">
              <a:latin typeface="Cooper Black" panose="0208090404030B020404" pitchFamily="18" charset="0"/>
            </a:endParaRPr>
          </a:p>
          <a:p>
            <a:pPr marL="0" indent="0">
              <a:buNone/>
            </a:pPr>
            <a:r>
              <a:rPr lang="en-US" u="sng" dirty="0" smtClean="0">
                <a:latin typeface="Cooper Black" panose="0208090404030B020404" pitchFamily="18" charset="0"/>
              </a:rPr>
              <a:t>Lecturer I</a:t>
            </a:r>
            <a:endParaRPr lang="en-US" u="sng" dirty="0">
              <a:latin typeface="Cooper Black" panose="0208090404030B020404" pitchFamily="18" charset="0"/>
            </a:endParaRPr>
          </a:p>
          <a:p>
            <a:r>
              <a:rPr lang="en-US" dirty="0">
                <a:latin typeface="Cooper Black" panose="0208090404030B020404" pitchFamily="18" charset="0"/>
              </a:rPr>
              <a:t>A candidate applying for promotion to </a:t>
            </a:r>
            <a:r>
              <a:rPr lang="en-US" dirty="0" smtClean="0">
                <a:latin typeface="Cooper Black" panose="0208090404030B020404" pitchFamily="18" charset="0"/>
              </a:rPr>
              <a:t>this </a:t>
            </a:r>
            <a:r>
              <a:rPr lang="en-US" dirty="0">
                <a:latin typeface="Cooper Black" panose="0208090404030B020404" pitchFamily="18" charset="0"/>
              </a:rPr>
              <a:t>rank </a:t>
            </a:r>
            <a:r>
              <a:rPr lang="en-US" dirty="0" smtClean="0">
                <a:latin typeface="Cooper Black" panose="0208090404030B020404" pitchFamily="18" charset="0"/>
              </a:rPr>
              <a:t>should </a:t>
            </a:r>
            <a:r>
              <a:rPr lang="en-US" dirty="0">
                <a:latin typeface="Cooper Black" panose="0208090404030B020404" pitchFamily="18" charset="0"/>
              </a:rPr>
              <a:t>not have more than </a:t>
            </a:r>
            <a:r>
              <a:rPr lang="en-US" dirty="0" smtClean="0">
                <a:latin typeface="Cooper Black" panose="0208090404030B020404" pitchFamily="18" charset="0"/>
              </a:rPr>
              <a:t>30</a:t>
            </a:r>
            <a:r>
              <a:rPr lang="en-US" dirty="0">
                <a:latin typeface="Cooper Black" panose="0208090404030B020404" pitchFamily="18" charset="0"/>
              </a:rPr>
              <a:t>% of his or her journal publications in Ranked/Indexed Journals</a:t>
            </a:r>
          </a:p>
          <a:p>
            <a:r>
              <a:rPr lang="en-US" dirty="0">
                <a:latin typeface="Cooper Black" panose="0208090404030B020404" pitchFamily="18" charset="0"/>
              </a:rPr>
              <a:t>The candidate should not have more than </a:t>
            </a:r>
            <a:r>
              <a:rPr lang="en-US" dirty="0" smtClean="0">
                <a:latin typeface="Cooper Black" panose="0208090404030B020404" pitchFamily="18" charset="0"/>
              </a:rPr>
              <a:t>40% </a:t>
            </a:r>
            <a:r>
              <a:rPr lang="en-US" dirty="0">
                <a:latin typeface="Cooper Black" panose="0208090404030B020404" pitchFamily="18" charset="0"/>
              </a:rPr>
              <a:t>of his or her journal publications in Society Journals</a:t>
            </a:r>
          </a:p>
          <a:p>
            <a:r>
              <a:rPr lang="en-US" dirty="0">
                <a:latin typeface="Cooper Black" panose="0208090404030B020404" pitchFamily="18" charset="0"/>
              </a:rPr>
              <a:t>The candidate should not have more than </a:t>
            </a:r>
            <a:r>
              <a:rPr lang="en-US" dirty="0" smtClean="0">
                <a:latin typeface="Cooper Black" panose="0208090404030B020404" pitchFamily="18" charset="0"/>
              </a:rPr>
              <a:t>30% </a:t>
            </a:r>
            <a:r>
              <a:rPr lang="en-US" dirty="0">
                <a:latin typeface="Cooper Black" panose="0208090404030B020404" pitchFamily="18" charset="0"/>
              </a:rPr>
              <a:t>of his or her journal publications in Institutional Journals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99556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562861"/>
            <a:ext cx="11977352" cy="1325563"/>
          </a:xfrm>
        </p:spPr>
        <p:txBody>
          <a:bodyPr>
            <a:normAutofit fontScale="90000"/>
          </a:bodyPr>
          <a:lstStyle/>
          <a:p>
            <a:pPr algn="ctr"/>
            <a:r>
              <a:rPr lang="en-US" b="1" dirty="0">
                <a:latin typeface="Cooper Black" panose="0208090404030B020404" pitchFamily="18" charset="0"/>
              </a:rPr>
              <a:t>Required Percentage Distribution of Published Journal Articles for Assessment (Contd.)</a:t>
            </a:r>
            <a:endParaRPr lang="en-US" dirty="0"/>
          </a:p>
        </p:txBody>
      </p:sp>
      <p:sp>
        <p:nvSpPr>
          <p:cNvPr id="3" name="Content Placeholder 2"/>
          <p:cNvSpPr>
            <a:spLocks noGrp="1"/>
          </p:cNvSpPr>
          <p:nvPr>
            <p:ph idx="1"/>
          </p:nvPr>
        </p:nvSpPr>
        <p:spPr>
          <a:xfrm>
            <a:off x="347730" y="1825624"/>
            <a:ext cx="11539470" cy="5032375"/>
          </a:xfrm>
        </p:spPr>
        <p:txBody>
          <a:bodyPr>
            <a:normAutofit lnSpcReduction="10000"/>
          </a:bodyPr>
          <a:lstStyle/>
          <a:p>
            <a:pPr marL="0" indent="0">
              <a:buNone/>
            </a:pPr>
            <a:endParaRPr lang="en-US" dirty="0" smtClean="0">
              <a:latin typeface="Cooper Black" panose="0208090404030B020404" pitchFamily="18" charset="0"/>
            </a:endParaRPr>
          </a:p>
          <a:p>
            <a:pPr marL="0" indent="0">
              <a:buNone/>
            </a:pPr>
            <a:endParaRPr lang="en-US" dirty="0">
              <a:latin typeface="Cooper Black" panose="0208090404030B020404" pitchFamily="18" charset="0"/>
            </a:endParaRPr>
          </a:p>
          <a:p>
            <a:pPr marL="0" indent="0">
              <a:buNone/>
            </a:pPr>
            <a:endParaRPr lang="en-US" u="sng" dirty="0" smtClean="0">
              <a:latin typeface="Cooper Black" panose="0208090404030B020404" pitchFamily="18" charset="0"/>
            </a:endParaRPr>
          </a:p>
          <a:p>
            <a:pPr marL="0" indent="0">
              <a:buNone/>
            </a:pPr>
            <a:r>
              <a:rPr lang="en-US" u="sng" dirty="0" smtClean="0">
                <a:latin typeface="Cooper Black" panose="0208090404030B020404" pitchFamily="18" charset="0"/>
              </a:rPr>
              <a:t>Lecturer II</a:t>
            </a:r>
            <a:endParaRPr lang="en-US" dirty="0" smtClean="0">
              <a:latin typeface="Cooper Black" panose="0208090404030B020404" pitchFamily="18" charset="0"/>
            </a:endParaRPr>
          </a:p>
          <a:p>
            <a:r>
              <a:rPr lang="en-US" dirty="0" smtClean="0">
                <a:latin typeface="Cooper Black" panose="0208090404030B020404" pitchFamily="18" charset="0"/>
              </a:rPr>
              <a:t>A </a:t>
            </a:r>
            <a:r>
              <a:rPr lang="en-US" dirty="0">
                <a:latin typeface="Cooper Black" panose="0208090404030B020404" pitchFamily="18" charset="0"/>
              </a:rPr>
              <a:t>candidate applying for promotion to </a:t>
            </a:r>
            <a:r>
              <a:rPr lang="en-US" dirty="0" smtClean="0">
                <a:latin typeface="Cooper Black" panose="0208090404030B020404" pitchFamily="18" charset="0"/>
              </a:rPr>
              <a:t>this </a:t>
            </a:r>
            <a:r>
              <a:rPr lang="en-US" dirty="0">
                <a:latin typeface="Cooper Black" panose="0208090404030B020404" pitchFamily="18" charset="0"/>
              </a:rPr>
              <a:t>rank </a:t>
            </a:r>
            <a:r>
              <a:rPr lang="en-US" dirty="0" smtClean="0">
                <a:latin typeface="Cooper Black" panose="0208090404030B020404" pitchFamily="18" charset="0"/>
              </a:rPr>
              <a:t>should </a:t>
            </a:r>
            <a:r>
              <a:rPr lang="en-US" dirty="0">
                <a:latin typeface="Cooper Black" panose="0208090404030B020404" pitchFamily="18" charset="0"/>
              </a:rPr>
              <a:t>not have more than </a:t>
            </a:r>
            <a:r>
              <a:rPr lang="en-US" dirty="0" smtClean="0">
                <a:latin typeface="Cooper Black" panose="0208090404030B020404" pitchFamily="18" charset="0"/>
              </a:rPr>
              <a:t>25% </a:t>
            </a:r>
            <a:r>
              <a:rPr lang="en-US" dirty="0">
                <a:latin typeface="Cooper Black" panose="0208090404030B020404" pitchFamily="18" charset="0"/>
              </a:rPr>
              <a:t>of his or her journal publications in Ranked/Indexed Journals</a:t>
            </a:r>
          </a:p>
          <a:p>
            <a:r>
              <a:rPr lang="en-US" dirty="0">
                <a:latin typeface="Cooper Black" panose="0208090404030B020404" pitchFamily="18" charset="0"/>
              </a:rPr>
              <a:t>The candidate should not have more than 40% of his or her journal publications in Society Journals</a:t>
            </a:r>
          </a:p>
          <a:p>
            <a:r>
              <a:rPr lang="en-US" dirty="0">
                <a:latin typeface="Cooper Black" panose="0208090404030B020404" pitchFamily="18" charset="0"/>
              </a:rPr>
              <a:t>The candidate should not have more than </a:t>
            </a:r>
            <a:r>
              <a:rPr lang="en-US" dirty="0" smtClean="0">
                <a:latin typeface="Cooper Black" panose="0208090404030B020404" pitchFamily="18" charset="0"/>
              </a:rPr>
              <a:t>35% </a:t>
            </a:r>
            <a:r>
              <a:rPr lang="en-US" dirty="0">
                <a:latin typeface="Cooper Black" panose="0208090404030B020404" pitchFamily="18" charset="0"/>
              </a:rPr>
              <a:t>of his or her journal publications in Institutional Journals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0697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5435"/>
            <a:ext cx="10515600" cy="1325563"/>
          </a:xfrm>
        </p:spPr>
        <p:txBody>
          <a:bodyPr/>
          <a:lstStyle/>
          <a:p>
            <a:pPr algn="ctr"/>
            <a:r>
              <a:rPr lang="en-US" b="1" dirty="0" smtClean="0">
                <a:latin typeface="Cooper Black" panose="0208090404030B020404" pitchFamily="18" charset="0"/>
              </a:rPr>
              <a:t>Academic Assessment of Books</a:t>
            </a:r>
            <a:r>
              <a:rPr lang="en-US" dirty="0" smtClean="0">
                <a:latin typeface="Cooper Black" panose="0208090404030B020404" pitchFamily="18" charset="0"/>
              </a:rPr>
              <a:t/>
            </a:r>
            <a:br>
              <a:rPr lang="en-US" dirty="0" smtClean="0">
                <a:latin typeface="Cooper Black" panose="0208090404030B020404" pitchFamily="18" charset="0"/>
              </a:rPr>
            </a:br>
            <a:endParaRPr lang="en-US" dirty="0">
              <a:latin typeface="Cooper Black" panose="0208090404030B020404" pitchFamily="18" charset="0"/>
            </a:endParaRPr>
          </a:p>
        </p:txBody>
      </p:sp>
      <p:sp>
        <p:nvSpPr>
          <p:cNvPr id="3" name="Content Placeholder 2"/>
          <p:cNvSpPr>
            <a:spLocks noGrp="1"/>
          </p:cNvSpPr>
          <p:nvPr>
            <p:ph idx="1"/>
          </p:nvPr>
        </p:nvSpPr>
        <p:spPr>
          <a:xfrm>
            <a:off x="360608" y="1159099"/>
            <a:ext cx="11475077" cy="5434884"/>
          </a:xfrm>
        </p:spPr>
        <p:txBody>
          <a:bodyPr>
            <a:normAutofit/>
          </a:bodyPr>
          <a:lstStyle/>
          <a:p>
            <a:endParaRPr lang="en-US" dirty="0" smtClean="0">
              <a:latin typeface="Cooper Black" panose="0208090404030B020404" pitchFamily="18" charset="0"/>
            </a:endParaRPr>
          </a:p>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A </a:t>
            </a:r>
            <a:r>
              <a:rPr lang="en-US" b="1" dirty="0" smtClean="0">
                <a:latin typeface="Cooper Black" panose="0208090404030B020404" pitchFamily="18" charset="0"/>
              </a:rPr>
              <a:t>book</a:t>
            </a:r>
            <a:r>
              <a:rPr lang="en-US" dirty="0" smtClean="0">
                <a:latin typeface="Cooper Black" panose="0208090404030B020404" pitchFamily="18" charset="0"/>
              </a:rPr>
              <a:t> </a:t>
            </a:r>
            <a:r>
              <a:rPr lang="en-US" dirty="0">
                <a:latin typeface="Cooper Black" panose="0208090404030B020404" pitchFamily="18" charset="0"/>
              </a:rPr>
              <a:t>is defined for the </a:t>
            </a:r>
            <a:r>
              <a:rPr lang="en-US" dirty="0" smtClean="0">
                <a:latin typeface="Cooper Black" panose="0208090404030B020404" pitchFamily="18" charset="0"/>
              </a:rPr>
              <a:t>purpose of promotion/academic </a:t>
            </a:r>
            <a:r>
              <a:rPr lang="en-US" dirty="0">
                <a:latin typeface="Cooper Black" panose="0208090404030B020404" pitchFamily="18" charset="0"/>
              </a:rPr>
              <a:t>assessment, as a </a:t>
            </a:r>
            <a:r>
              <a:rPr lang="en-US" dirty="0" smtClean="0">
                <a:latin typeface="Cooper Black" panose="0208090404030B020404" pitchFamily="18" charset="0"/>
              </a:rPr>
              <a:t>publication of:</a:t>
            </a:r>
          </a:p>
          <a:p>
            <a:r>
              <a:rPr lang="en-US" dirty="0" smtClean="0">
                <a:latin typeface="Cooper Black" panose="0208090404030B020404" pitchFamily="18" charset="0"/>
              </a:rPr>
              <a:t>more </a:t>
            </a:r>
            <a:r>
              <a:rPr lang="en-US" dirty="0">
                <a:latin typeface="Cooper Black" panose="0208090404030B020404" pitchFamily="18" charset="0"/>
              </a:rPr>
              <a:t>than 80 pages on 12 points or 100 pages on 14 points Times New Roman, single line-spaced, </a:t>
            </a:r>
            <a:r>
              <a:rPr lang="en-US" dirty="0" smtClean="0">
                <a:latin typeface="Cooper Black" panose="0208090404030B020404" pitchFamily="18" charset="0"/>
              </a:rPr>
              <a:t>with cover </a:t>
            </a:r>
            <a:r>
              <a:rPr lang="en-US" dirty="0">
                <a:latin typeface="Cooper Black" panose="0208090404030B020404" pitchFamily="18" charset="0"/>
              </a:rPr>
              <a:t>excluded. A book must have an </a:t>
            </a:r>
            <a:r>
              <a:rPr lang="en-US" dirty="0" smtClean="0">
                <a:latin typeface="Cooper Black" panose="0208090404030B020404" pitchFamily="18" charset="0"/>
              </a:rPr>
              <a:t>International Standard Book Number (ISBN).</a:t>
            </a:r>
            <a:endParaRPr lang="en-US" dirty="0">
              <a:latin typeface="Cooper Black" panose="0208090404030B020404" pitchFamily="18" charset="0"/>
            </a:endParaRPr>
          </a:p>
          <a:p>
            <a:r>
              <a:rPr lang="en-US" dirty="0">
                <a:latin typeface="Cooper Black" panose="0208090404030B020404" pitchFamily="18" charset="0"/>
              </a:rPr>
              <a:t>ii. Book chapters must be assessed just like journal articles. All books to be considered must be </a:t>
            </a:r>
            <a:r>
              <a:rPr lang="en-US" b="1" dirty="0">
                <a:latin typeface="Cooper Black" panose="0208090404030B020404" pitchFamily="18" charset="0"/>
              </a:rPr>
              <a:t>published, not merely printed</a:t>
            </a:r>
            <a:r>
              <a:rPr lang="en-US" dirty="0">
                <a:latin typeface="Cooper Black" panose="0208090404030B020404" pitchFamily="18" charset="0"/>
              </a:rPr>
              <a:t>. </a:t>
            </a:r>
          </a:p>
          <a:p>
            <a:endParaRPr lang="en-US" dirty="0">
              <a:latin typeface="Cooper Black" panose="0208090404030B020404" pitchFamily="18" charset="0"/>
            </a:endParaRPr>
          </a:p>
        </p:txBody>
      </p:sp>
    </p:spTree>
    <p:extLst>
      <p:ext uri="{BB962C8B-B14F-4D97-AF65-F5344CB8AC3E}">
        <p14:creationId xmlns:p14="http://schemas.microsoft.com/office/powerpoint/2010/main" val="311526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1644"/>
            <a:ext cx="10515600" cy="1325563"/>
          </a:xfrm>
        </p:spPr>
        <p:txBody>
          <a:bodyPr/>
          <a:lstStyle/>
          <a:p>
            <a:pPr algn="ctr"/>
            <a:r>
              <a:rPr lang="en-US" dirty="0">
                <a:latin typeface="Cooper Black" panose="0208090404030B020404" pitchFamily="18" charset="0"/>
              </a:rPr>
              <a:t>Presentation </a:t>
            </a:r>
            <a:r>
              <a:rPr lang="en-US" dirty="0" smtClean="0">
                <a:latin typeface="Cooper Black" panose="0208090404030B020404" pitchFamily="18" charset="0"/>
              </a:rPr>
              <a:t>Outline (Contd.)</a:t>
            </a:r>
            <a:endParaRPr lang="en-US" dirty="0"/>
          </a:p>
        </p:txBody>
      </p:sp>
      <p:sp>
        <p:nvSpPr>
          <p:cNvPr id="3" name="Content Placeholder 2"/>
          <p:cNvSpPr>
            <a:spLocks noGrp="1"/>
          </p:cNvSpPr>
          <p:nvPr>
            <p:ph idx="1"/>
          </p:nvPr>
        </p:nvSpPr>
        <p:spPr/>
        <p:txBody>
          <a:bodyPr/>
          <a:lstStyle/>
          <a:p>
            <a:r>
              <a:rPr lang="en-US" dirty="0">
                <a:latin typeface="Cooper Black" panose="0208090404030B020404" pitchFamily="18" charset="0"/>
              </a:rPr>
              <a:t>Academic Assessment of </a:t>
            </a:r>
            <a:r>
              <a:rPr lang="en-US" dirty="0" smtClean="0">
                <a:latin typeface="Cooper Black" panose="0208090404030B020404" pitchFamily="18" charset="0"/>
              </a:rPr>
              <a:t>Books</a:t>
            </a:r>
          </a:p>
          <a:p>
            <a:r>
              <a:rPr lang="en-US" dirty="0">
                <a:latin typeface="Cooper Black" panose="0208090404030B020404" pitchFamily="18" charset="0"/>
              </a:rPr>
              <a:t>Categorization of </a:t>
            </a:r>
            <a:r>
              <a:rPr lang="en-US" dirty="0" smtClean="0">
                <a:latin typeface="Cooper Black" panose="0208090404030B020404" pitchFamily="18" charset="0"/>
              </a:rPr>
              <a:t>Books</a:t>
            </a:r>
          </a:p>
          <a:p>
            <a:r>
              <a:rPr lang="en-US" dirty="0">
                <a:latin typeface="Cooper Black" panose="0208090404030B020404" pitchFamily="18" charset="0"/>
              </a:rPr>
              <a:t>Scoring of Major Articles, Minor Articles and </a:t>
            </a:r>
            <a:r>
              <a:rPr lang="en-US" dirty="0" smtClean="0">
                <a:latin typeface="Cooper Black" panose="0208090404030B020404" pitchFamily="18" charset="0"/>
              </a:rPr>
              <a:t>Books</a:t>
            </a:r>
          </a:p>
          <a:p>
            <a:r>
              <a:rPr lang="en-US" dirty="0">
                <a:latin typeface="Cooper Black" panose="0208090404030B020404" pitchFamily="18" charset="0"/>
              </a:rPr>
              <a:t>Percentage Distribution of </a:t>
            </a:r>
            <a:r>
              <a:rPr lang="en-US" dirty="0" smtClean="0">
                <a:latin typeface="Cooper Black" panose="0208090404030B020404" pitchFamily="18" charset="0"/>
              </a:rPr>
              <a:t>Articles</a:t>
            </a:r>
          </a:p>
          <a:p>
            <a:r>
              <a:rPr lang="en-US" dirty="0">
                <a:latin typeface="Cooper Black" panose="0208090404030B020404" pitchFamily="18" charset="0"/>
              </a:rPr>
              <a:t>Promotion Criteria Algorithm</a:t>
            </a:r>
            <a:br>
              <a:rPr lang="en-US" dirty="0">
                <a:latin typeface="Cooper Black" panose="0208090404030B020404" pitchFamily="18" charset="0"/>
              </a:rPr>
            </a:br>
            <a:r>
              <a:rPr lang="en-US" dirty="0">
                <a:latin typeface="Cooper Black" panose="0208090404030B020404" pitchFamily="18" charset="0"/>
              </a:rPr>
              <a:t/>
            </a:r>
            <a:br>
              <a:rPr lang="en-US" dirty="0">
                <a:latin typeface="Cooper Black" panose="0208090404030B020404" pitchFamily="18" charset="0"/>
              </a:rPr>
            </a:br>
            <a:endParaRPr lang="en-US" dirty="0"/>
          </a:p>
        </p:txBody>
      </p:sp>
      <p:pic>
        <p:nvPicPr>
          <p:cNvPr id="1026" name="Picture 2" descr="Image result for images of a 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925" y="470535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519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1331042"/>
            <a:ext cx="10515600" cy="1000036"/>
          </a:xfrm>
        </p:spPr>
        <p:txBody>
          <a:bodyPr>
            <a:normAutofit fontScale="90000"/>
          </a:bodyPr>
          <a:lstStyle/>
          <a:p>
            <a:pPr algn="ctr"/>
            <a:r>
              <a:rPr lang="en-US" b="1" dirty="0" smtClean="0">
                <a:latin typeface="Cooper Black" panose="0208090404030B020404" pitchFamily="18" charset="0"/>
              </a:rPr>
              <a:t>Categorization of Books</a:t>
            </a:r>
            <a:r>
              <a:rPr lang="en-US" dirty="0" smtClean="0">
                <a:latin typeface="Cooper Black" panose="0208090404030B020404" pitchFamily="18" charset="0"/>
              </a:rPr>
              <a:t/>
            </a:r>
            <a:br>
              <a:rPr lang="en-US" dirty="0" smtClean="0">
                <a:latin typeface="Cooper Black" panose="0208090404030B020404" pitchFamily="18" charset="0"/>
              </a:rPr>
            </a:br>
            <a:endParaRPr lang="en-US" dirty="0"/>
          </a:p>
        </p:txBody>
      </p:sp>
      <p:sp>
        <p:nvSpPr>
          <p:cNvPr id="3" name="Content Placeholder 2"/>
          <p:cNvSpPr>
            <a:spLocks noGrp="1"/>
          </p:cNvSpPr>
          <p:nvPr>
            <p:ph idx="1"/>
          </p:nvPr>
        </p:nvSpPr>
        <p:spPr>
          <a:xfrm>
            <a:off x="863957" y="1331042"/>
            <a:ext cx="10515600" cy="4752304"/>
          </a:xfrm>
        </p:spPr>
        <p:txBody>
          <a:bodyPr>
            <a:normAutofit/>
          </a:bodyPr>
          <a:lstStyle/>
          <a:p>
            <a:pPr marL="0" indent="0">
              <a:buNone/>
            </a:pPr>
            <a:endParaRPr lang="en-US" dirty="0">
              <a:latin typeface="Cooper Black" panose="0208090404030B020404" pitchFamily="18" charset="0"/>
            </a:endParaRPr>
          </a:p>
          <a:p>
            <a:pPr marL="0" indent="0">
              <a:buNone/>
            </a:pPr>
            <a:r>
              <a:rPr lang="en-US" dirty="0" smtClean="0">
                <a:latin typeface="Cooper Black" panose="0208090404030B020404" pitchFamily="18" charset="0"/>
              </a:rPr>
              <a:t>Books are grouped into four categories, namely:</a:t>
            </a:r>
          </a:p>
          <a:p>
            <a:r>
              <a:rPr lang="en-US" dirty="0" smtClean="0">
                <a:latin typeface="Cooper Black" panose="0208090404030B020404" pitchFamily="18" charset="0"/>
              </a:rPr>
              <a:t>(</a:t>
            </a:r>
            <a:r>
              <a:rPr lang="en-US" dirty="0" err="1" smtClean="0">
                <a:latin typeface="Cooper Black" panose="0208090404030B020404" pitchFamily="18" charset="0"/>
              </a:rPr>
              <a:t>i</a:t>
            </a:r>
            <a:r>
              <a:rPr lang="en-US" dirty="0" smtClean="0">
                <a:latin typeface="Cooper Black" panose="0208090404030B020404" pitchFamily="18" charset="0"/>
              </a:rPr>
              <a:t>) </a:t>
            </a:r>
            <a:r>
              <a:rPr lang="en-US" b="1" dirty="0" smtClean="0">
                <a:latin typeface="Cooper Black" panose="0208090404030B020404" pitchFamily="18" charset="0"/>
              </a:rPr>
              <a:t>Category A:</a:t>
            </a:r>
            <a:r>
              <a:rPr lang="en-US" dirty="0" smtClean="0">
                <a:latin typeface="Cooper Black" panose="0208090404030B020404" pitchFamily="18" charset="0"/>
              </a:rPr>
              <a:t> </a:t>
            </a:r>
          </a:p>
          <a:p>
            <a:r>
              <a:rPr lang="en-US" dirty="0" smtClean="0">
                <a:latin typeface="Cooper Black" panose="0208090404030B020404" pitchFamily="18" charset="0"/>
              </a:rPr>
              <a:t>Books written as the result of an original piece of work or research in the author’s field. </a:t>
            </a:r>
          </a:p>
          <a:p>
            <a:r>
              <a:rPr lang="en-US" dirty="0">
                <a:latin typeface="Cooper Black" panose="0208090404030B020404" pitchFamily="18" charset="0"/>
              </a:rPr>
              <a:t>M</a:t>
            </a:r>
            <a:r>
              <a:rPr lang="en-US" dirty="0" smtClean="0">
                <a:latin typeface="Cooper Black" panose="0208090404030B020404" pitchFamily="18" charset="0"/>
              </a:rPr>
              <a:t>ust be published by a well-known academic publisher with evidence of peer review.</a:t>
            </a:r>
          </a:p>
          <a:p>
            <a:endParaRPr lang="en-US" dirty="0"/>
          </a:p>
        </p:txBody>
      </p:sp>
      <p:pic>
        <p:nvPicPr>
          <p:cNvPr id="4" name="Picture 3"/>
          <p:cNvPicPr>
            <a:picLocks noChangeAspect="1"/>
          </p:cNvPicPr>
          <p:nvPr/>
        </p:nvPicPr>
        <p:blipFill>
          <a:blip r:embed="rId2"/>
          <a:stretch>
            <a:fillRect/>
          </a:stretch>
        </p:blipFill>
        <p:spPr>
          <a:xfrm>
            <a:off x="4164771" y="4584879"/>
            <a:ext cx="3913971" cy="2273121"/>
          </a:xfrm>
          <a:prstGeom prst="rect">
            <a:avLst/>
          </a:prstGeom>
        </p:spPr>
      </p:pic>
    </p:spTree>
    <p:extLst>
      <p:ext uri="{BB962C8B-B14F-4D97-AF65-F5344CB8AC3E}">
        <p14:creationId xmlns:p14="http://schemas.microsoft.com/office/powerpoint/2010/main" val="1556142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09" y="1253768"/>
            <a:ext cx="10515600" cy="1325563"/>
          </a:xfrm>
        </p:spPr>
        <p:txBody>
          <a:bodyPr/>
          <a:lstStyle/>
          <a:p>
            <a:pPr algn="ctr"/>
            <a:r>
              <a:rPr lang="en-US" b="1" dirty="0">
                <a:latin typeface="Cooper Black" panose="0208090404030B020404" pitchFamily="18" charset="0"/>
              </a:rPr>
              <a:t>Categorization of </a:t>
            </a:r>
            <a:r>
              <a:rPr lang="en-US" b="1" dirty="0" smtClean="0">
                <a:latin typeface="Cooper Black" panose="0208090404030B020404" pitchFamily="18" charset="0"/>
              </a:rPr>
              <a:t>Books (Contd.)</a:t>
            </a:r>
            <a:r>
              <a:rPr lang="en-US" dirty="0">
                <a:latin typeface="Cooper Black" panose="0208090404030B020404" pitchFamily="18" charset="0"/>
              </a:rPr>
              <a:t/>
            </a:r>
            <a:br>
              <a:rPr lang="en-US" dirty="0">
                <a:latin typeface="Cooper Black" panose="0208090404030B020404" pitchFamily="18" charset="0"/>
              </a:rPr>
            </a:br>
            <a:endParaRPr lang="en-US" dirty="0"/>
          </a:p>
        </p:txBody>
      </p:sp>
      <p:sp>
        <p:nvSpPr>
          <p:cNvPr id="3" name="Content Placeholder 2"/>
          <p:cNvSpPr>
            <a:spLocks noGrp="1"/>
          </p:cNvSpPr>
          <p:nvPr>
            <p:ph idx="1"/>
          </p:nvPr>
        </p:nvSpPr>
        <p:spPr/>
        <p:txBody>
          <a:bodyPr/>
          <a:lstStyle/>
          <a:p>
            <a:pPr marL="0" indent="0">
              <a:buNone/>
            </a:pPr>
            <a:r>
              <a:rPr lang="en-US" dirty="0" smtClean="0">
                <a:latin typeface="Cooper Black" panose="0208090404030B020404" pitchFamily="18" charset="0"/>
              </a:rPr>
              <a:t>(</a:t>
            </a:r>
            <a:r>
              <a:rPr lang="en-US" dirty="0">
                <a:latin typeface="Cooper Black" panose="0208090404030B020404" pitchFamily="18" charset="0"/>
              </a:rPr>
              <a:t>ii) </a:t>
            </a:r>
            <a:r>
              <a:rPr lang="en-US" b="1" dirty="0">
                <a:latin typeface="Cooper Black" panose="0208090404030B020404" pitchFamily="18" charset="0"/>
              </a:rPr>
              <a:t>Category B:</a:t>
            </a:r>
            <a:r>
              <a:rPr lang="en-US" dirty="0">
                <a:latin typeface="Cooper Black" panose="0208090404030B020404" pitchFamily="18" charset="0"/>
              </a:rPr>
              <a:t> </a:t>
            </a:r>
            <a:endParaRPr lang="en-US" dirty="0" smtClean="0">
              <a:latin typeface="Cooper Black" panose="0208090404030B020404" pitchFamily="18" charset="0"/>
            </a:endParaRPr>
          </a:p>
          <a:p>
            <a:r>
              <a:rPr lang="en-US" dirty="0" smtClean="0">
                <a:latin typeface="Cooper Black" panose="0208090404030B020404" pitchFamily="18" charset="0"/>
              </a:rPr>
              <a:t>Books </a:t>
            </a:r>
            <a:r>
              <a:rPr lang="en-US" dirty="0">
                <a:latin typeface="Cooper Black" panose="0208090404030B020404" pitchFamily="18" charset="0"/>
              </a:rPr>
              <a:t>written as a compilation of existing knowledge in an area in a new form. </a:t>
            </a:r>
            <a:endParaRPr lang="en-US" dirty="0" smtClean="0">
              <a:latin typeface="Cooper Black" panose="0208090404030B020404" pitchFamily="18" charset="0"/>
            </a:endParaRPr>
          </a:p>
          <a:p>
            <a:r>
              <a:rPr lang="en-US" dirty="0">
                <a:latin typeface="Cooper Black" panose="0208090404030B020404" pitchFamily="18" charset="0"/>
              </a:rPr>
              <a:t>M</a:t>
            </a:r>
            <a:r>
              <a:rPr lang="en-US" dirty="0" smtClean="0">
                <a:latin typeface="Cooper Black" panose="0208090404030B020404" pitchFamily="18" charset="0"/>
              </a:rPr>
              <a:t>ust </a:t>
            </a:r>
            <a:r>
              <a:rPr lang="en-US" dirty="0">
                <a:latin typeface="Cooper Black" panose="0208090404030B020404" pitchFamily="18" charset="0"/>
              </a:rPr>
              <a:t>be for Universities and other tertiary institutions. </a:t>
            </a:r>
            <a:endParaRPr lang="en-US" dirty="0" smtClean="0">
              <a:latin typeface="Cooper Black" panose="0208090404030B020404" pitchFamily="18" charset="0"/>
            </a:endParaRPr>
          </a:p>
          <a:p>
            <a:r>
              <a:rPr lang="en-US" dirty="0">
                <a:latin typeface="Cooper Black" panose="0208090404030B020404" pitchFamily="18" charset="0"/>
              </a:rPr>
              <a:t>M</a:t>
            </a:r>
            <a:r>
              <a:rPr lang="en-US" dirty="0" smtClean="0">
                <a:latin typeface="Cooper Black" panose="0208090404030B020404" pitchFamily="18" charset="0"/>
              </a:rPr>
              <a:t>ust </a:t>
            </a:r>
            <a:r>
              <a:rPr lang="en-US" dirty="0">
                <a:latin typeface="Cooper Black" panose="0208090404030B020404" pitchFamily="18" charset="0"/>
              </a:rPr>
              <a:t>be published by a well-known academic </a:t>
            </a:r>
            <a:r>
              <a:rPr lang="en-US" dirty="0" smtClean="0">
                <a:latin typeface="Cooper Black" panose="0208090404030B020404" pitchFamily="18" charset="0"/>
              </a:rPr>
              <a:t>publisher</a:t>
            </a:r>
            <a:r>
              <a:rPr lang="en-US" dirty="0">
                <a:latin typeface="Cooper Black" panose="0208090404030B020404" pitchFamily="18" charset="0"/>
              </a:rPr>
              <a:t> </a:t>
            </a:r>
            <a:r>
              <a:rPr lang="en-US" dirty="0" smtClean="0">
                <a:latin typeface="Cooper Black" panose="0208090404030B020404" pitchFamily="18" charset="0"/>
              </a:rPr>
              <a:t>with evidence </a:t>
            </a:r>
            <a:r>
              <a:rPr lang="en-US" dirty="0">
                <a:latin typeface="Cooper Black" panose="0208090404030B020404" pitchFamily="18" charset="0"/>
              </a:rPr>
              <a:t>of peer review.</a:t>
            </a:r>
          </a:p>
          <a:p>
            <a:endParaRPr lang="en-US" dirty="0"/>
          </a:p>
        </p:txBody>
      </p:sp>
      <p:pic>
        <p:nvPicPr>
          <p:cNvPr id="4" name="Picture 3"/>
          <p:cNvPicPr>
            <a:picLocks noChangeAspect="1"/>
          </p:cNvPicPr>
          <p:nvPr/>
        </p:nvPicPr>
        <p:blipFill>
          <a:blip r:embed="rId2"/>
          <a:stretch>
            <a:fillRect/>
          </a:stretch>
        </p:blipFill>
        <p:spPr>
          <a:xfrm>
            <a:off x="4422349" y="4651057"/>
            <a:ext cx="3913971" cy="2206943"/>
          </a:xfrm>
          <a:prstGeom prst="rect">
            <a:avLst/>
          </a:prstGeom>
        </p:spPr>
      </p:pic>
    </p:spTree>
    <p:extLst>
      <p:ext uri="{BB962C8B-B14F-4D97-AF65-F5344CB8AC3E}">
        <p14:creationId xmlns:p14="http://schemas.microsoft.com/office/powerpoint/2010/main" val="257997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9677"/>
            <a:ext cx="10515600" cy="1325563"/>
          </a:xfrm>
        </p:spPr>
        <p:txBody>
          <a:bodyPr/>
          <a:lstStyle/>
          <a:p>
            <a:pPr algn="ctr"/>
            <a:r>
              <a:rPr lang="en-US" b="1" dirty="0" smtClean="0">
                <a:latin typeface="Cooper Black" panose="0208090404030B020404" pitchFamily="18" charset="0"/>
              </a:rPr>
              <a:t>Categorization of Books (Contd.)</a:t>
            </a:r>
            <a:r>
              <a:rPr lang="en-US" dirty="0" smtClean="0">
                <a:latin typeface="Cooper Black" panose="0208090404030B020404" pitchFamily="18" charset="0"/>
              </a:rPr>
              <a:t/>
            </a:r>
            <a:br>
              <a:rPr lang="en-US" dirty="0" smtClean="0">
                <a:latin typeface="Cooper Black" panose="0208090404030B020404" pitchFamily="18" charset="0"/>
              </a:rPr>
            </a:br>
            <a:endParaRPr lang="en-US" dirty="0"/>
          </a:p>
        </p:txBody>
      </p:sp>
      <p:sp>
        <p:nvSpPr>
          <p:cNvPr id="3" name="Content Placeholder 2"/>
          <p:cNvSpPr>
            <a:spLocks noGrp="1"/>
          </p:cNvSpPr>
          <p:nvPr>
            <p:ph idx="1"/>
          </p:nvPr>
        </p:nvSpPr>
        <p:spPr>
          <a:xfrm>
            <a:off x="838200" y="1801499"/>
            <a:ext cx="10515600" cy="5056501"/>
          </a:xfrm>
        </p:spPr>
        <p:txBody>
          <a:bodyPr>
            <a:normAutofit fontScale="92500"/>
          </a:bodyPr>
          <a:lstStyle/>
          <a:p>
            <a:endParaRPr lang="en-US" dirty="0" smtClean="0">
              <a:latin typeface="Cooper Black" panose="0208090404030B020404" pitchFamily="18" charset="0"/>
            </a:endParaRPr>
          </a:p>
          <a:p>
            <a:r>
              <a:rPr lang="en-US" dirty="0" smtClean="0">
                <a:latin typeface="Cooper Black" panose="0208090404030B020404" pitchFamily="18" charset="0"/>
              </a:rPr>
              <a:t>(iii) </a:t>
            </a:r>
            <a:r>
              <a:rPr lang="en-US" b="1" dirty="0" smtClean="0">
                <a:latin typeface="Cooper Black" panose="0208090404030B020404" pitchFamily="18" charset="0"/>
              </a:rPr>
              <a:t>Category C:</a:t>
            </a:r>
            <a:r>
              <a:rPr lang="en-US" dirty="0" smtClean="0">
                <a:latin typeface="Cooper Black" panose="0208090404030B020404" pitchFamily="18" charset="0"/>
              </a:rPr>
              <a:t> This category includes books on creative work of art, plays, novels, collection of poems or books edited by the candidate in his/her discipline</a:t>
            </a:r>
            <a:r>
              <a:rPr lang="en-US" dirty="0">
                <a:latin typeface="Cooper Black" panose="0208090404030B020404" pitchFamily="18" charset="0"/>
              </a:rPr>
              <a:t> </a:t>
            </a:r>
            <a:r>
              <a:rPr lang="en-US" dirty="0" smtClean="0">
                <a:latin typeface="Cooper Black" panose="0208090404030B020404" pitchFamily="18" charset="0"/>
              </a:rPr>
              <a:t>with evidence of peer review.</a:t>
            </a:r>
          </a:p>
          <a:p>
            <a:endParaRPr lang="en-US" dirty="0" smtClean="0">
              <a:latin typeface="Cooper Black" panose="0208090404030B020404" pitchFamily="18" charset="0"/>
            </a:endParaRPr>
          </a:p>
          <a:p>
            <a:r>
              <a:rPr lang="en-US" dirty="0" smtClean="0">
                <a:latin typeface="Cooper Black" panose="0208090404030B020404" pitchFamily="18" charset="0"/>
              </a:rPr>
              <a:t>(iv) </a:t>
            </a:r>
            <a:r>
              <a:rPr lang="en-US" b="1" dirty="0" smtClean="0">
                <a:latin typeface="Cooper Black" panose="0208090404030B020404" pitchFamily="18" charset="0"/>
              </a:rPr>
              <a:t>Category D:</a:t>
            </a:r>
            <a:r>
              <a:rPr lang="en-US" dirty="0" smtClean="0">
                <a:latin typeface="Cooper Black" panose="0208090404030B020404" pitchFamily="18" charset="0"/>
              </a:rPr>
              <a:t> This is defined as a write-up lifted from other people’s work and paraphrased by the candidate</a:t>
            </a:r>
          </a:p>
          <a:p>
            <a:endParaRPr lang="en-US" dirty="0" smtClean="0">
              <a:latin typeface="Cooper Black" panose="0208090404030B020404" pitchFamily="18" charset="0"/>
            </a:endParaRPr>
          </a:p>
          <a:p>
            <a:r>
              <a:rPr lang="en-US" b="1" dirty="0" smtClean="0">
                <a:latin typeface="Cooper Black" panose="0208090404030B020404" pitchFamily="18" charset="0"/>
              </a:rPr>
              <a:t>N.B: The Departmental/Faculty A&amp;PC and not the internal assessor determines the categorization of books.</a:t>
            </a:r>
            <a:endParaRPr lang="en-US" dirty="0" smtClean="0">
              <a:latin typeface="Cooper Black" panose="0208090404030B020404" pitchFamily="18" charset="0"/>
            </a:endParaRPr>
          </a:p>
          <a:p>
            <a:endParaRPr lang="en-US" dirty="0"/>
          </a:p>
        </p:txBody>
      </p:sp>
    </p:spTree>
    <p:extLst>
      <p:ext uri="{BB962C8B-B14F-4D97-AF65-F5344CB8AC3E}">
        <p14:creationId xmlns:p14="http://schemas.microsoft.com/office/powerpoint/2010/main" val="366528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5977"/>
            <a:ext cx="10515600" cy="1325563"/>
          </a:xfrm>
        </p:spPr>
        <p:txBody>
          <a:bodyPr/>
          <a:lstStyle/>
          <a:p>
            <a:pPr algn="ctr"/>
            <a:r>
              <a:rPr lang="en-US" b="1" dirty="0" smtClean="0">
                <a:latin typeface="Cooper Black" panose="0208090404030B020404" pitchFamily="18" charset="0"/>
              </a:rPr>
              <a:t>Scoring of Major Articles, Minor Articles and Books</a:t>
            </a:r>
            <a:endParaRPr lang="en-US" b="1" dirty="0">
              <a:latin typeface="Cooper Black" panose="0208090404030B020404" pitchFamily="18" charset="0"/>
            </a:endParaRPr>
          </a:p>
        </p:txBody>
      </p:sp>
      <p:sp>
        <p:nvSpPr>
          <p:cNvPr id="3" name="Content Placeholder 2"/>
          <p:cNvSpPr>
            <a:spLocks noGrp="1"/>
          </p:cNvSpPr>
          <p:nvPr>
            <p:ph idx="1"/>
          </p:nvPr>
        </p:nvSpPr>
        <p:spPr>
          <a:xfrm>
            <a:off x="838200" y="2791540"/>
            <a:ext cx="10515600" cy="4351338"/>
          </a:xfrm>
        </p:spPr>
        <p:txBody>
          <a:bodyPr/>
          <a:lstStyle/>
          <a:p>
            <a:r>
              <a:rPr lang="en-US" dirty="0" smtClean="0">
                <a:latin typeface="Cooper Black" panose="0208090404030B020404" pitchFamily="18" charset="0"/>
              </a:rPr>
              <a:t>For Journals, authors should earn:</a:t>
            </a:r>
          </a:p>
          <a:p>
            <a:r>
              <a:rPr lang="en-US" dirty="0" smtClean="0">
                <a:latin typeface="Cooper Black" panose="0208090404030B020404" pitchFamily="18" charset="0"/>
              </a:rPr>
              <a:t>0-2.5 </a:t>
            </a:r>
            <a:r>
              <a:rPr lang="en-US" dirty="0">
                <a:latin typeface="Cooper Black" panose="0208090404030B020404" pitchFamily="18" charset="0"/>
              </a:rPr>
              <a:t>points per </a:t>
            </a:r>
            <a:r>
              <a:rPr lang="en-US" dirty="0" smtClean="0">
                <a:latin typeface="Cooper Black" panose="0208090404030B020404" pitchFamily="18" charset="0"/>
              </a:rPr>
              <a:t>article if it is </a:t>
            </a:r>
            <a:r>
              <a:rPr lang="en-US" b="1" dirty="0" smtClean="0">
                <a:latin typeface="Cooper Black" panose="0208090404030B020404" pitchFamily="18" charset="0"/>
              </a:rPr>
              <a:t>MAJOR</a:t>
            </a:r>
            <a:endParaRPr lang="en-US" b="1" dirty="0">
              <a:latin typeface="Cooper Black" panose="0208090404030B020404" pitchFamily="18" charset="0"/>
            </a:endParaRPr>
          </a:p>
          <a:p>
            <a:r>
              <a:rPr lang="en-US" dirty="0" smtClean="0">
                <a:latin typeface="Cooper Black" panose="0208090404030B020404" pitchFamily="18" charset="0"/>
              </a:rPr>
              <a:t>0-1.5 </a:t>
            </a:r>
            <a:r>
              <a:rPr lang="en-US" dirty="0">
                <a:latin typeface="Cooper Black" panose="0208090404030B020404" pitchFamily="18" charset="0"/>
              </a:rPr>
              <a:t>points per </a:t>
            </a:r>
            <a:r>
              <a:rPr lang="en-US" dirty="0" smtClean="0">
                <a:latin typeface="Cooper Black" panose="0208090404030B020404" pitchFamily="18" charset="0"/>
              </a:rPr>
              <a:t>article if it is </a:t>
            </a:r>
            <a:r>
              <a:rPr lang="en-US" b="1" dirty="0" smtClean="0">
                <a:latin typeface="Cooper Black" panose="0208090404030B020404" pitchFamily="18" charset="0"/>
              </a:rPr>
              <a:t>MINOR</a:t>
            </a:r>
          </a:p>
          <a:p>
            <a:r>
              <a:rPr lang="en-US" dirty="0" smtClean="0">
                <a:latin typeface="Cooper Black" panose="0208090404030B020404" pitchFamily="18" charset="0"/>
              </a:rPr>
              <a:t>For Books, authors ought to earn:</a:t>
            </a:r>
          </a:p>
          <a:p>
            <a:r>
              <a:rPr lang="en-US" dirty="0" smtClean="0">
                <a:latin typeface="Cooper Black" panose="0208090404030B020404" pitchFamily="18" charset="0"/>
              </a:rPr>
              <a:t>0-2.5points for Category A</a:t>
            </a:r>
            <a:endParaRPr lang="en-US" dirty="0">
              <a:latin typeface="Cooper Black" panose="0208090404030B020404" pitchFamily="18" charset="0"/>
            </a:endParaRPr>
          </a:p>
          <a:p>
            <a:r>
              <a:rPr lang="en-US" dirty="0" smtClean="0">
                <a:latin typeface="Cooper Black" panose="0208090404030B020404" pitchFamily="18" charset="0"/>
              </a:rPr>
              <a:t>0-2 points for Category B</a:t>
            </a:r>
            <a:endParaRPr lang="en-US" dirty="0">
              <a:latin typeface="Cooper Black" panose="0208090404030B020404" pitchFamily="18" charset="0"/>
            </a:endParaRPr>
          </a:p>
          <a:p>
            <a:r>
              <a:rPr lang="en-US" dirty="0" smtClean="0">
                <a:latin typeface="Cooper Black" panose="0208090404030B020404" pitchFamily="18" charset="0"/>
              </a:rPr>
              <a:t>0-1.5 points for Category C</a:t>
            </a:r>
            <a:endParaRPr lang="en-US" dirty="0">
              <a:latin typeface="Cooper Black" panose="0208090404030B020404" pitchFamily="18" charset="0"/>
            </a:endParaRPr>
          </a:p>
          <a:p>
            <a:r>
              <a:rPr lang="en-US" dirty="0" smtClean="0">
                <a:latin typeface="Cooper Black" panose="0208090404030B020404" pitchFamily="18" charset="0"/>
              </a:rPr>
              <a:t>0 point for Category D</a:t>
            </a:r>
            <a:endParaRPr lang="en-US" b="1" dirty="0">
              <a:latin typeface="Cooper Black" panose="0208090404030B020404" pitchFamily="18" charset="0"/>
            </a:endParaRPr>
          </a:p>
        </p:txBody>
      </p:sp>
    </p:spTree>
    <p:extLst>
      <p:ext uri="{BB962C8B-B14F-4D97-AF65-F5344CB8AC3E}">
        <p14:creationId xmlns:p14="http://schemas.microsoft.com/office/powerpoint/2010/main" val="2833045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57" y="965915"/>
            <a:ext cx="10515600" cy="1325563"/>
          </a:xfrm>
        </p:spPr>
        <p:txBody>
          <a:bodyPr>
            <a:noAutofit/>
          </a:bodyPr>
          <a:lstStyle/>
          <a:p>
            <a:pPr algn="ctr"/>
            <a:r>
              <a:rPr lang="en-US" sz="2800" b="1" dirty="0">
                <a:latin typeface="Cooper Black" panose="0208090404030B020404" pitchFamily="18" charset="0"/>
              </a:rPr>
              <a:t>Table </a:t>
            </a:r>
            <a:r>
              <a:rPr lang="en-US" sz="2800" b="1" dirty="0" smtClean="0">
                <a:latin typeface="Cooper Black" panose="0208090404030B020404" pitchFamily="18" charset="0"/>
              </a:rPr>
              <a:t>1: </a:t>
            </a:r>
            <a:r>
              <a:rPr lang="en-US" sz="2800" b="1" dirty="0">
                <a:latin typeface="Cooper Black" panose="0208090404030B020404" pitchFamily="18" charset="0"/>
              </a:rPr>
              <a:t>General Assessment Criteria for Promotion of Academic </a:t>
            </a:r>
            <a:r>
              <a:rPr lang="en-US" sz="2800" b="1" dirty="0" smtClean="0">
                <a:latin typeface="Cooper Black" panose="0208090404030B020404" pitchFamily="18" charset="0"/>
              </a:rPr>
              <a:t>Staff (Source: BU Promotion Criteria, 2017)</a:t>
            </a:r>
            <a:r>
              <a:rPr lang="en-US" sz="2800" dirty="0">
                <a:latin typeface="Cooper Black" panose="0208090404030B020404" pitchFamily="18" charset="0"/>
              </a:rPr>
              <a:t/>
            </a:r>
            <a:br>
              <a:rPr lang="en-US" sz="2800" dirty="0">
                <a:latin typeface="Cooper Black" panose="0208090404030B020404" pitchFamily="18" charset="0"/>
              </a:rPr>
            </a:br>
            <a:endParaRPr lang="en-US" sz="2800" dirty="0">
              <a:latin typeface="Cooper Black" panose="0208090404030B0204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9626700"/>
              </p:ext>
            </p:extLst>
          </p:nvPr>
        </p:nvGraphicFramePr>
        <p:xfrm>
          <a:off x="90151" y="1767610"/>
          <a:ext cx="12003112" cy="5015226"/>
        </p:xfrm>
        <a:graphic>
          <a:graphicData uri="http://schemas.openxmlformats.org/drawingml/2006/table">
            <a:tbl>
              <a:tblPr firstRow="1" firstCol="1" bandRow="1"/>
              <a:tblGrid>
                <a:gridCol w="2264782"/>
                <a:gridCol w="2126214"/>
                <a:gridCol w="1242563"/>
                <a:gridCol w="1922905"/>
                <a:gridCol w="1230068"/>
                <a:gridCol w="1305032"/>
                <a:gridCol w="1911548"/>
              </a:tblGrid>
              <a:tr h="677198">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Criteria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Professor/University Librarian/Librarian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AP/Reader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Senior Lecturer/Librarian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Lecturer I/Librarian 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Lecturer II/Librarian II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Assistant Lecturer/Assistant Librarian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66">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Qualifications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 (PhD)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66">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Publications and creative works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66">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Teaching/professional experience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66">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Alignment with Core Values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33">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Community Service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66">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Leadership skills/traits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33">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Research Grant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198">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Local and International fellowship</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66">
                <a:tc>
                  <a:txBody>
                    <a:bodyPr/>
                    <a:lstStyle/>
                    <a:p>
                      <a:pPr marL="0" marR="0" algn="just">
                        <a:lnSpc>
                          <a:spcPct val="115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Conference/Learned Society Activities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33">
                <a:tc>
                  <a:txBody>
                    <a:bodyPr/>
                    <a:lstStyle/>
                    <a:p>
                      <a:pPr marL="0" marR="0" algn="just">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155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76" y="1640134"/>
            <a:ext cx="12054624" cy="1325563"/>
          </a:xfrm>
        </p:spPr>
        <p:txBody>
          <a:bodyPr>
            <a:noAutofit/>
          </a:bodyPr>
          <a:lstStyle/>
          <a:p>
            <a:pPr algn="ctr"/>
            <a:r>
              <a:rPr lang="en-US" sz="2800" b="1" dirty="0">
                <a:latin typeface="Cooper Black" panose="0208090404030B020404" pitchFamily="18" charset="0"/>
              </a:rPr>
              <a:t>Table </a:t>
            </a:r>
            <a:r>
              <a:rPr lang="en-US" sz="2800" b="1" dirty="0" smtClean="0">
                <a:latin typeface="Cooper Black" panose="0208090404030B020404" pitchFamily="18" charset="0"/>
              </a:rPr>
              <a:t>2: Percentage </a:t>
            </a:r>
            <a:r>
              <a:rPr lang="en-US" sz="2800" b="1" dirty="0">
                <a:latin typeface="Cooper Black" panose="0208090404030B020404" pitchFamily="18" charset="0"/>
              </a:rPr>
              <a:t>Distribution of Publication of Journal Articles for </a:t>
            </a:r>
            <a:r>
              <a:rPr lang="en-US" sz="2800" b="1" dirty="0" smtClean="0">
                <a:latin typeface="Cooper Black" panose="0208090404030B020404" pitchFamily="18" charset="0"/>
              </a:rPr>
              <a:t>Assessment (Source: BU Promotion Criteria, 2017)</a:t>
            </a:r>
            <a:r>
              <a:rPr lang="en-US" sz="2800" dirty="0" smtClean="0">
                <a:latin typeface="Cooper Black" panose="0208090404030B020404" pitchFamily="18" charset="0"/>
              </a:rPr>
              <a:t/>
            </a:r>
            <a:br>
              <a:rPr lang="en-US" sz="2800" dirty="0" smtClean="0">
                <a:latin typeface="Cooper Black" panose="0208090404030B020404" pitchFamily="18" charset="0"/>
              </a:rPr>
            </a:br>
            <a:r>
              <a:rPr lang="en-US" sz="2800" dirty="0">
                <a:latin typeface="Cooper Black" panose="0208090404030B020404" pitchFamily="18" charset="0"/>
              </a:rPr>
              <a:t/>
            </a:r>
            <a:br>
              <a:rPr lang="en-US" sz="2800" dirty="0">
                <a:latin typeface="Cooper Black" panose="0208090404030B020404" pitchFamily="18" charset="0"/>
              </a:rPr>
            </a:br>
            <a:endParaRPr lang="en-US" sz="2800" dirty="0">
              <a:latin typeface="Cooper Black" panose="0208090404030B0204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024499"/>
              </p:ext>
            </p:extLst>
          </p:nvPr>
        </p:nvGraphicFramePr>
        <p:xfrm>
          <a:off x="321975" y="2408348"/>
          <a:ext cx="11552345" cy="4238827"/>
        </p:xfrm>
        <a:graphic>
          <a:graphicData uri="http://schemas.openxmlformats.org/drawingml/2006/table">
            <a:tbl>
              <a:tblPr firstRow="1" firstCol="1" bandRow="1"/>
              <a:tblGrid>
                <a:gridCol w="1650335"/>
                <a:gridCol w="1650335"/>
                <a:gridCol w="1650335"/>
                <a:gridCol w="1650335"/>
                <a:gridCol w="1650335"/>
                <a:gridCol w="1650335"/>
                <a:gridCol w="1650335"/>
              </a:tblGrid>
              <a:tr h="699366">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Professor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AP/Reader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Senior Lecturer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Lecturer 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Lecturer 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Assistant Lecturer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175">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Impact Factor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9262">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Ranked /Indexed Journals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40%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175">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Society Journals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175">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Institutional Journals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0333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3768"/>
            <a:ext cx="10515600" cy="1325563"/>
          </a:xfrm>
        </p:spPr>
        <p:txBody>
          <a:bodyPr/>
          <a:lstStyle/>
          <a:p>
            <a:pPr algn="ctr"/>
            <a:r>
              <a:rPr lang="en-US" b="1" dirty="0" smtClean="0">
                <a:latin typeface="Cooper Black" panose="0208090404030B020404" pitchFamily="18" charset="0"/>
              </a:rPr>
              <a:t>Promotion Criteria Algorithm</a:t>
            </a:r>
            <a:endParaRPr lang="en-US" b="1" dirty="0">
              <a:latin typeface="Cooper Black" panose="0208090404030B020404" pitchFamily="18" charset="0"/>
            </a:endParaRPr>
          </a:p>
        </p:txBody>
      </p:sp>
      <p:sp>
        <p:nvSpPr>
          <p:cNvPr id="3" name="Content Placeholder 2"/>
          <p:cNvSpPr>
            <a:spLocks noGrp="1"/>
          </p:cNvSpPr>
          <p:nvPr>
            <p:ph idx="1"/>
          </p:nvPr>
        </p:nvSpPr>
        <p:spPr>
          <a:xfrm>
            <a:off x="219477" y="1468192"/>
            <a:ext cx="11753045" cy="5389808"/>
          </a:xfrm>
        </p:spPr>
        <p:txBody>
          <a:bodyPr>
            <a:normAutofit/>
          </a:bodyPr>
          <a:lstStyle/>
          <a:p>
            <a:pPr marL="0" indent="0">
              <a:buNone/>
            </a:pPr>
            <a:endParaRPr lang="en-US" dirty="0" smtClean="0">
              <a:latin typeface="Cooper Black" panose="0208090404030B020404" pitchFamily="18" charset="0"/>
            </a:endParaRPr>
          </a:p>
          <a:p>
            <a:pPr marL="0" indent="0">
              <a:buNone/>
            </a:pPr>
            <a:endParaRPr lang="en-US" dirty="0" smtClean="0">
              <a:latin typeface="Cooper Black" panose="0208090404030B020404" pitchFamily="18" charset="0"/>
            </a:endParaRPr>
          </a:p>
          <a:p>
            <a:pPr marL="0" indent="0">
              <a:buNone/>
            </a:pPr>
            <a:r>
              <a:rPr lang="en-US" u="sng" dirty="0" smtClean="0">
                <a:latin typeface="Cooper Black" panose="0208090404030B020404" pitchFamily="18" charset="0"/>
              </a:rPr>
              <a:t>Rank Applied for: Professor</a:t>
            </a:r>
          </a:p>
          <a:p>
            <a:r>
              <a:rPr lang="en-US" dirty="0" smtClean="0">
                <a:latin typeface="Cooper Black" panose="0208090404030B020404" pitchFamily="18" charset="0"/>
              </a:rPr>
              <a:t>Step 1: Start</a:t>
            </a:r>
          </a:p>
          <a:p>
            <a:r>
              <a:rPr lang="en-US" dirty="0" smtClean="0">
                <a:latin typeface="Cooper Black" panose="0208090404030B020404" pitchFamily="18" charset="0"/>
              </a:rPr>
              <a:t>Step 2: Be sure that </a:t>
            </a:r>
            <a:r>
              <a:rPr lang="en-US" dirty="0">
                <a:latin typeface="Cooper Black" panose="0208090404030B020404" pitchFamily="18" charset="0"/>
              </a:rPr>
              <a:t>at least 10% of </a:t>
            </a:r>
            <a:r>
              <a:rPr lang="en-US" dirty="0" smtClean="0">
                <a:latin typeface="Cooper Black" panose="0208090404030B020404" pitchFamily="18" charset="0"/>
              </a:rPr>
              <a:t>candidate’s </a:t>
            </a:r>
            <a:r>
              <a:rPr lang="en-US" dirty="0">
                <a:latin typeface="Cooper Black" panose="0208090404030B020404" pitchFamily="18" charset="0"/>
              </a:rPr>
              <a:t>publications </a:t>
            </a:r>
            <a:r>
              <a:rPr lang="en-US" dirty="0" smtClean="0">
                <a:latin typeface="Cooper Black" panose="0208090404030B020404" pitchFamily="18" charset="0"/>
              </a:rPr>
              <a:t>are in Category A journals </a:t>
            </a:r>
          </a:p>
          <a:p>
            <a:r>
              <a:rPr lang="en-US" dirty="0" smtClean="0">
                <a:latin typeface="Cooper Black" panose="0208090404030B020404" pitchFamily="18" charset="0"/>
              </a:rPr>
              <a:t>Step </a:t>
            </a:r>
            <a:r>
              <a:rPr lang="en-US" dirty="0">
                <a:latin typeface="Cooper Black" panose="0208090404030B020404" pitchFamily="18" charset="0"/>
              </a:rPr>
              <a:t>3</a:t>
            </a:r>
            <a:r>
              <a:rPr lang="en-US" dirty="0" smtClean="0">
                <a:latin typeface="Cooper Black" panose="0208090404030B020404" pitchFamily="18" charset="0"/>
              </a:rPr>
              <a:t>: Check if </a:t>
            </a:r>
            <a:r>
              <a:rPr lang="en-US" dirty="0">
                <a:latin typeface="Cooper Black" panose="0208090404030B020404" pitchFamily="18" charset="0"/>
              </a:rPr>
              <a:t>applicant </a:t>
            </a:r>
            <a:r>
              <a:rPr lang="en-US" dirty="0" smtClean="0">
                <a:latin typeface="Cooper Black" panose="0208090404030B020404" pitchFamily="18" charset="0"/>
              </a:rPr>
              <a:t>is </a:t>
            </a:r>
            <a:r>
              <a:rPr lang="en-US" dirty="0">
                <a:latin typeface="Cooper Black" panose="0208090404030B020404" pitchFamily="18" charset="0"/>
              </a:rPr>
              <a:t>lead author in </a:t>
            </a:r>
            <a:r>
              <a:rPr lang="en-US" dirty="0" smtClean="0">
                <a:latin typeface="Cooper Black" panose="0208090404030B020404" pitchFamily="18" charset="0"/>
              </a:rPr>
              <a:t>at least </a:t>
            </a:r>
            <a:r>
              <a:rPr lang="en-US" dirty="0">
                <a:latin typeface="Cooper Black" panose="0208090404030B020404" pitchFamily="18" charset="0"/>
              </a:rPr>
              <a:t>25% of joint authored </a:t>
            </a:r>
            <a:r>
              <a:rPr lang="en-US" dirty="0" smtClean="0">
                <a:latin typeface="Cooper Black" panose="0208090404030B020404" pitchFamily="18" charset="0"/>
              </a:rPr>
              <a:t>publications</a:t>
            </a:r>
          </a:p>
          <a:p>
            <a:pPr marL="0" indent="0">
              <a:buNone/>
            </a:pPr>
            <a:endParaRPr lang="en-US" dirty="0"/>
          </a:p>
          <a:p>
            <a:endParaRPr lang="en-US" dirty="0" smtClean="0">
              <a:latin typeface="Cooper Black" panose="0208090404030B020404" pitchFamily="18" charset="0"/>
            </a:endParaRPr>
          </a:p>
          <a:p>
            <a:endParaRPr lang="en-US" dirty="0">
              <a:latin typeface="Cooper Black" panose="0208090404030B020404" pitchFamily="18" charset="0"/>
            </a:endParaRPr>
          </a:p>
          <a:p>
            <a:endParaRPr lang="en-US" dirty="0"/>
          </a:p>
        </p:txBody>
      </p:sp>
      <p:pic>
        <p:nvPicPr>
          <p:cNvPr id="4" name="Picture 3"/>
          <p:cNvPicPr>
            <a:picLocks noChangeAspect="1"/>
          </p:cNvPicPr>
          <p:nvPr/>
        </p:nvPicPr>
        <p:blipFill>
          <a:blip r:embed="rId2"/>
          <a:stretch>
            <a:fillRect/>
          </a:stretch>
        </p:blipFill>
        <p:spPr>
          <a:xfrm>
            <a:off x="9344025" y="0"/>
            <a:ext cx="2847975" cy="1600200"/>
          </a:xfrm>
          <a:prstGeom prst="rect">
            <a:avLst/>
          </a:prstGeom>
        </p:spPr>
      </p:pic>
    </p:spTree>
    <p:extLst>
      <p:ext uri="{BB962C8B-B14F-4D97-AF65-F5344CB8AC3E}">
        <p14:creationId xmlns:p14="http://schemas.microsoft.com/office/powerpoint/2010/main" val="2148131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3919"/>
            <a:ext cx="11873247" cy="1325563"/>
          </a:xfrm>
        </p:spPr>
        <p:txBody>
          <a:bodyPr/>
          <a:lstStyle/>
          <a:p>
            <a:pPr algn="ctr"/>
            <a:r>
              <a:rPr lang="en-US" b="1" dirty="0">
                <a:latin typeface="Cooper Black" panose="0208090404030B020404" pitchFamily="18" charset="0"/>
              </a:rPr>
              <a:t>Promotion Criteria </a:t>
            </a:r>
            <a:r>
              <a:rPr lang="en-US" b="1" dirty="0" smtClean="0">
                <a:latin typeface="Cooper Black" panose="0208090404030B020404" pitchFamily="18" charset="0"/>
              </a:rPr>
              <a:t>Algorithm (Contd.)</a:t>
            </a:r>
            <a:endParaRPr lang="en-US" dirty="0"/>
          </a:p>
        </p:txBody>
      </p:sp>
      <p:sp>
        <p:nvSpPr>
          <p:cNvPr id="3" name="Content Placeholder 2"/>
          <p:cNvSpPr>
            <a:spLocks noGrp="1"/>
          </p:cNvSpPr>
          <p:nvPr>
            <p:ph idx="1"/>
          </p:nvPr>
        </p:nvSpPr>
        <p:spPr>
          <a:xfrm>
            <a:off x="374560" y="1864262"/>
            <a:ext cx="10515600" cy="4351338"/>
          </a:xfrm>
        </p:spPr>
        <p:txBody>
          <a:bodyPr>
            <a:normAutofit/>
          </a:bodyPr>
          <a:lstStyle/>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Step </a:t>
            </a:r>
            <a:r>
              <a:rPr lang="en-US" dirty="0">
                <a:latin typeface="Cooper Black" panose="0208090404030B020404" pitchFamily="18" charset="0"/>
              </a:rPr>
              <a:t>4: Ascertain that there is not more than 20% of candidate’s presented articles in any one specific journal. In the event that an applicant has more than 20% of presented articles in one specific journal, other papers in excess of the said 20% should not be scored</a:t>
            </a:r>
            <a:r>
              <a:rPr lang="en-US" dirty="0" smtClean="0">
                <a:latin typeface="Cooper Black" panose="0208090404030B020404" pitchFamily="18" charset="0"/>
              </a:rPr>
              <a:t>.</a:t>
            </a:r>
            <a:endParaRPr lang="en-US" dirty="0">
              <a:latin typeface="Cooper Black" panose="0208090404030B020404" pitchFamily="18" charset="0"/>
            </a:endParaRPr>
          </a:p>
          <a:p>
            <a:r>
              <a:rPr lang="en-US" dirty="0" smtClean="0">
                <a:latin typeface="Cooper Black" panose="0208090404030B020404" pitchFamily="18" charset="0"/>
              </a:rPr>
              <a:t>Step </a:t>
            </a:r>
            <a:r>
              <a:rPr lang="en-US" dirty="0">
                <a:latin typeface="Cooper Black" panose="0208090404030B020404" pitchFamily="18" charset="0"/>
              </a:rPr>
              <a:t>5: Ensure that not more than two(2) articles are published by the same author in any single issue of a journal. Any article beyond two in a single issue by the same author should be discountenanced</a:t>
            </a:r>
            <a:r>
              <a:rPr lang="en-US" dirty="0" smtClean="0">
                <a:latin typeface="Cooper Black" panose="0208090404030B020404" pitchFamily="18" charset="0"/>
              </a:rPr>
              <a:t>.</a:t>
            </a:r>
            <a:endParaRPr lang="en-US" dirty="0">
              <a:latin typeface="Cooper Black" panose="0208090404030B020404" pitchFamily="18" charset="0"/>
            </a:endParaRPr>
          </a:p>
        </p:txBody>
      </p:sp>
    </p:spTree>
    <p:extLst>
      <p:ext uri="{BB962C8B-B14F-4D97-AF65-F5344CB8AC3E}">
        <p14:creationId xmlns:p14="http://schemas.microsoft.com/office/powerpoint/2010/main" val="2124841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2842"/>
            <a:ext cx="11951594" cy="1325563"/>
          </a:xfrm>
        </p:spPr>
        <p:txBody>
          <a:bodyPr/>
          <a:lstStyle/>
          <a:p>
            <a:pPr algn="ctr"/>
            <a:r>
              <a:rPr lang="en-US" b="1" dirty="0">
                <a:latin typeface="Cooper Black" panose="0208090404030B020404" pitchFamily="18" charset="0"/>
              </a:rPr>
              <a:t>Promotion Criteria </a:t>
            </a:r>
            <a:r>
              <a:rPr lang="en-US" b="1" dirty="0" smtClean="0">
                <a:latin typeface="Cooper Black" panose="0208090404030B020404" pitchFamily="18" charset="0"/>
              </a:rPr>
              <a:t>Algorithm (Contd.)</a:t>
            </a:r>
            <a:endParaRPr lang="en-US" dirty="0"/>
          </a:p>
        </p:txBody>
      </p:sp>
      <p:sp>
        <p:nvSpPr>
          <p:cNvPr id="3" name="Content Placeholder 2"/>
          <p:cNvSpPr>
            <a:spLocks noGrp="1"/>
          </p:cNvSpPr>
          <p:nvPr>
            <p:ph idx="1"/>
          </p:nvPr>
        </p:nvSpPr>
        <p:spPr>
          <a:xfrm>
            <a:off x="838200" y="1825624"/>
            <a:ext cx="10515600" cy="4781237"/>
          </a:xfrm>
        </p:spPr>
        <p:txBody>
          <a:bodyPr>
            <a:normAutofit/>
          </a:bodyPr>
          <a:lstStyle/>
          <a:p>
            <a:pPr marL="0" indent="0">
              <a:buNone/>
            </a:pPr>
            <a:endParaRPr lang="en-US" dirty="0">
              <a:latin typeface="Cooper Black" panose="0208090404030B020404" pitchFamily="18" charset="0"/>
            </a:endParaRPr>
          </a:p>
          <a:p>
            <a:r>
              <a:rPr lang="en-US" dirty="0" smtClean="0">
                <a:latin typeface="Cooper Black" panose="0208090404030B020404" pitchFamily="18" charset="0"/>
              </a:rPr>
              <a:t>Step </a:t>
            </a:r>
            <a:r>
              <a:rPr lang="en-US" dirty="0">
                <a:latin typeface="Cooper Black" panose="0208090404030B020404" pitchFamily="18" charset="0"/>
              </a:rPr>
              <a:t>6</a:t>
            </a:r>
            <a:r>
              <a:rPr lang="en-US" dirty="0" smtClean="0">
                <a:latin typeface="Cooper Black" panose="0208090404030B020404" pitchFamily="18" charset="0"/>
              </a:rPr>
              <a:t>: Be sure that not </a:t>
            </a:r>
            <a:r>
              <a:rPr lang="en-US" dirty="0">
                <a:latin typeface="Cooper Black" panose="0208090404030B020404" pitchFamily="18" charset="0"/>
              </a:rPr>
              <a:t>more than 10% of </a:t>
            </a:r>
            <a:r>
              <a:rPr lang="en-US" dirty="0" smtClean="0">
                <a:latin typeface="Cooper Black" panose="0208090404030B020404" pitchFamily="18" charset="0"/>
              </a:rPr>
              <a:t>candidate’s </a:t>
            </a:r>
            <a:r>
              <a:rPr lang="en-US" dirty="0">
                <a:latin typeface="Cooper Black" panose="0208090404030B020404" pitchFamily="18" charset="0"/>
              </a:rPr>
              <a:t>required publications </a:t>
            </a:r>
            <a:r>
              <a:rPr lang="en-US" dirty="0" smtClean="0">
                <a:latin typeface="Cooper Black" panose="0208090404030B020404" pitchFamily="18" charset="0"/>
              </a:rPr>
              <a:t>are </a:t>
            </a:r>
            <a:r>
              <a:rPr lang="en-US" dirty="0">
                <a:latin typeface="Cooper Black" panose="0208090404030B020404" pitchFamily="18" charset="0"/>
              </a:rPr>
              <a:t>in journals that have not gone beyond three (3) volumes, provided only one volume is published annually. Any other papers in excess of the said 10% shall not be scored.</a:t>
            </a:r>
          </a:p>
          <a:p>
            <a:pPr lvl="0"/>
            <a:endParaRPr lang="en-US" dirty="0">
              <a:latin typeface="Cooper Black" panose="0208090404030B020404" pitchFamily="18" charset="0"/>
            </a:endParaRPr>
          </a:p>
        </p:txBody>
      </p:sp>
      <p:pic>
        <p:nvPicPr>
          <p:cNvPr id="4" name="Picture 3"/>
          <p:cNvPicPr>
            <a:picLocks noChangeAspect="1"/>
          </p:cNvPicPr>
          <p:nvPr/>
        </p:nvPicPr>
        <p:blipFill>
          <a:blip r:embed="rId2"/>
          <a:stretch>
            <a:fillRect/>
          </a:stretch>
        </p:blipFill>
        <p:spPr>
          <a:xfrm>
            <a:off x="4185635" y="4327301"/>
            <a:ext cx="3812146" cy="2530699"/>
          </a:xfrm>
          <a:prstGeom prst="rect">
            <a:avLst/>
          </a:prstGeom>
        </p:spPr>
      </p:pic>
    </p:spTree>
    <p:extLst>
      <p:ext uri="{BB962C8B-B14F-4D97-AF65-F5344CB8AC3E}">
        <p14:creationId xmlns:p14="http://schemas.microsoft.com/office/powerpoint/2010/main" val="2021131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524224"/>
            <a:ext cx="11706896" cy="1325563"/>
          </a:xfrm>
        </p:spPr>
        <p:txBody>
          <a:bodyPr/>
          <a:lstStyle/>
          <a:p>
            <a:pPr algn="ctr"/>
            <a:r>
              <a:rPr lang="en-US" b="1" dirty="0">
                <a:latin typeface="Cooper Black" panose="0208090404030B020404" pitchFamily="18" charset="0"/>
              </a:rPr>
              <a:t>Promotion Criteria Algorithm (Contd.)</a:t>
            </a:r>
            <a:endParaRPr lang="en-US" dirty="0"/>
          </a:p>
        </p:txBody>
      </p:sp>
      <p:sp>
        <p:nvSpPr>
          <p:cNvPr id="3" name="Content Placeholder 2"/>
          <p:cNvSpPr>
            <a:spLocks noGrp="1"/>
          </p:cNvSpPr>
          <p:nvPr>
            <p:ph idx="1"/>
          </p:nvPr>
        </p:nvSpPr>
        <p:spPr>
          <a:xfrm>
            <a:off x="838200" y="1825625"/>
            <a:ext cx="10515600" cy="4742600"/>
          </a:xfrm>
        </p:spPr>
        <p:txBody>
          <a:bodyPr>
            <a:normAutofit/>
          </a:bodyPr>
          <a:lstStyle/>
          <a:p>
            <a:pPr lvl="0"/>
            <a:endParaRPr lang="en-US" dirty="0" smtClean="0">
              <a:latin typeface="Cooper Black" panose="0208090404030B020404" pitchFamily="18" charset="0"/>
            </a:endParaRPr>
          </a:p>
          <a:p>
            <a:pPr marL="0" lvl="0" indent="0">
              <a:buNone/>
            </a:pPr>
            <a:endParaRPr lang="en-US" dirty="0" smtClean="0">
              <a:latin typeface="Cooper Black" panose="0208090404030B020404" pitchFamily="18" charset="0"/>
            </a:endParaRPr>
          </a:p>
          <a:p>
            <a:pPr lvl="0"/>
            <a:r>
              <a:rPr lang="en-US" dirty="0" smtClean="0">
                <a:latin typeface="Cooper Black" panose="0208090404030B020404" pitchFamily="18" charset="0"/>
              </a:rPr>
              <a:t>Step </a:t>
            </a:r>
            <a:r>
              <a:rPr lang="en-US" dirty="0">
                <a:latin typeface="Cooper Black" panose="0208090404030B020404" pitchFamily="18" charset="0"/>
              </a:rPr>
              <a:t>7</a:t>
            </a:r>
            <a:r>
              <a:rPr lang="en-US" dirty="0" smtClean="0">
                <a:latin typeface="Cooper Black" panose="0208090404030B020404" pitchFamily="18" charset="0"/>
              </a:rPr>
              <a:t>: </a:t>
            </a:r>
            <a:r>
              <a:rPr lang="en-US" dirty="0">
                <a:latin typeface="Cooper Black" panose="0208090404030B020404" pitchFamily="18" charset="0"/>
              </a:rPr>
              <a:t>Check if any of the candidate’s required publications are in journals based either in Colleges of Education or </a:t>
            </a:r>
            <a:r>
              <a:rPr lang="en-US" dirty="0" err="1">
                <a:latin typeface="Cooper Black" panose="0208090404030B020404" pitchFamily="18" charset="0"/>
              </a:rPr>
              <a:t>Monotechnics</a:t>
            </a:r>
            <a:r>
              <a:rPr lang="en-US" dirty="0">
                <a:latin typeface="Cooper Black" panose="0208090404030B020404" pitchFamily="18" charset="0"/>
              </a:rPr>
              <a:t>/Polytechnics</a:t>
            </a:r>
          </a:p>
          <a:p>
            <a:r>
              <a:rPr lang="en-US" dirty="0">
                <a:latin typeface="Cooper Black" panose="0208090404030B020404" pitchFamily="18" charset="0"/>
              </a:rPr>
              <a:t>Step </a:t>
            </a:r>
            <a:r>
              <a:rPr lang="en-US" dirty="0" smtClean="0">
                <a:latin typeface="Cooper Black" panose="0208090404030B020404" pitchFamily="18" charset="0"/>
              </a:rPr>
              <a:t>8: </a:t>
            </a:r>
            <a:r>
              <a:rPr lang="en-US" dirty="0">
                <a:latin typeface="Cooper Black" panose="0208090404030B020404" pitchFamily="18" charset="0"/>
              </a:rPr>
              <a:t>Ascertain that candidate’s papers published online ahead of print (online early) are either in Category A or B journals and that such papers have </a:t>
            </a:r>
            <a:r>
              <a:rPr lang="en-US" dirty="0" smtClean="0">
                <a:latin typeface="Cooper Black" panose="0208090404030B020404" pitchFamily="18" charset="0"/>
              </a:rPr>
              <a:t>Digital </a:t>
            </a:r>
            <a:r>
              <a:rPr lang="en-US" dirty="0">
                <a:latin typeface="Cooper Black" panose="0208090404030B020404" pitchFamily="18" charset="0"/>
              </a:rPr>
              <a:t>O</a:t>
            </a:r>
            <a:r>
              <a:rPr lang="en-US" dirty="0" smtClean="0">
                <a:latin typeface="Cooper Black" panose="0208090404030B020404" pitchFamily="18" charset="0"/>
              </a:rPr>
              <a:t>bject </a:t>
            </a:r>
            <a:r>
              <a:rPr lang="en-US" dirty="0">
                <a:latin typeface="Cooper Black" panose="0208090404030B020404" pitchFamily="18" charset="0"/>
              </a:rPr>
              <a:t>I</a:t>
            </a:r>
            <a:r>
              <a:rPr lang="en-US" dirty="0" smtClean="0">
                <a:latin typeface="Cooper Black" panose="0208090404030B020404" pitchFamily="18" charset="0"/>
              </a:rPr>
              <a:t>dentifier </a:t>
            </a:r>
            <a:r>
              <a:rPr lang="en-US" dirty="0">
                <a:latin typeface="Cooper Black" panose="0208090404030B020404" pitchFamily="18" charset="0"/>
              </a:rPr>
              <a:t>(DOI) numbers.</a:t>
            </a:r>
          </a:p>
          <a:p>
            <a:endParaRPr lang="en-US" dirty="0"/>
          </a:p>
        </p:txBody>
      </p:sp>
    </p:spTree>
    <p:extLst>
      <p:ext uri="{BB962C8B-B14F-4D97-AF65-F5344CB8AC3E}">
        <p14:creationId xmlns:p14="http://schemas.microsoft.com/office/powerpoint/2010/main" val="359362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4" y="1382557"/>
            <a:ext cx="10515600" cy="1325563"/>
          </a:xfrm>
        </p:spPr>
        <p:txBody>
          <a:bodyPr>
            <a:normAutofit fontScale="90000"/>
          </a:bodyPr>
          <a:lstStyle/>
          <a:p>
            <a:pPr algn="ctr"/>
            <a:r>
              <a:rPr lang="en-US" b="1" dirty="0">
                <a:latin typeface="Cooper Black" panose="0208090404030B020404" pitchFamily="18" charset="0"/>
              </a:rPr>
              <a:t>Assessment of Publications and o</a:t>
            </a:r>
            <a:r>
              <a:rPr lang="en-US" b="1" dirty="0" smtClean="0">
                <a:latin typeface="Cooper Black" panose="0208090404030B020404" pitchFamily="18" charset="0"/>
              </a:rPr>
              <a:t>ther </a:t>
            </a:r>
            <a:r>
              <a:rPr lang="en-US" b="1" dirty="0">
                <a:latin typeface="Cooper Black" panose="0208090404030B020404" pitchFamily="18" charset="0"/>
              </a:rPr>
              <a:t>Productive Works</a:t>
            </a:r>
            <a:r>
              <a:rPr lang="en-US" dirty="0">
                <a:latin typeface="Cooper Black" panose="0208090404030B020404" pitchFamily="18" charset="0"/>
              </a:rPr>
              <a:t/>
            </a:r>
            <a:br>
              <a:rPr lang="en-US" dirty="0">
                <a:latin typeface="Cooper Black" panose="0208090404030B020404" pitchFamily="18" charset="0"/>
              </a:rPr>
            </a:b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endParaRPr lang="en-US" b="1" dirty="0" smtClean="0">
              <a:latin typeface="Cooper Black" panose="0208090404030B020404" pitchFamily="18" charset="0"/>
            </a:endParaRPr>
          </a:p>
          <a:p>
            <a:r>
              <a:rPr lang="en-US" b="1" dirty="0" smtClean="0">
                <a:latin typeface="Cooper Black" panose="0208090404030B020404" pitchFamily="18" charset="0"/>
              </a:rPr>
              <a:t>Journal </a:t>
            </a:r>
            <a:r>
              <a:rPr lang="en-US" b="1" dirty="0">
                <a:latin typeface="Cooper Black" panose="0208090404030B020404" pitchFamily="18" charset="0"/>
              </a:rPr>
              <a:t>Article:</a:t>
            </a:r>
            <a:r>
              <a:rPr lang="en-US" dirty="0">
                <a:latin typeface="Cooper Black" panose="0208090404030B020404" pitchFamily="18" charset="0"/>
              </a:rPr>
              <a:t> This refers to a full-length article or paper published in a learned journal of good reputation</a:t>
            </a:r>
            <a:r>
              <a:rPr lang="en-US" dirty="0" smtClean="0">
                <a:latin typeface="Cooper Black" panose="0208090404030B020404" pitchFamily="18" charset="0"/>
              </a:rPr>
              <a:t>.</a:t>
            </a:r>
          </a:p>
          <a:p>
            <a:r>
              <a:rPr lang="en-US" b="1" dirty="0">
                <a:latin typeface="Cooper Black" panose="0208090404030B020404" pitchFamily="18" charset="0"/>
              </a:rPr>
              <a:t>Journal Categorization </a:t>
            </a:r>
            <a:endParaRPr lang="en-US" dirty="0">
              <a:latin typeface="Cooper Black" panose="0208090404030B020404" pitchFamily="18" charset="0"/>
            </a:endParaRPr>
          </a:p>
          <a:p>
            <a:r>
              <a:rPr lang="en-US" dirty="0">
                <a:latin typeface="Cooper Black" panose="0208090404030B020404" pitchFamily="18" charset="0"/>
              </a:rPr>
              <a:t>Journals are categorized into three (3) as follows:</a:t>
            </a:r>
          </a:p>
          <a:p>
            <a:r>
              <a:rPr lang="en-US" dirty="0" smtClean="0">
                <a:latin typeface="Cooper Black" panose="0208090404030B020404" pitchFamily="18" charset="0"/>
              </a:rPr>
              <a:t>Category A</a:t>
            </a:r>
          </a:p>
          <a:p>
            <a:r>
              <a:rPr lang="en-US" dirty="0" smtClean="0">
                <a:latin typeface="Cooper Black" panose="0208090404030B020404" pitchFamily="18" charset="0"/>
              </a:rPr>
              <a:t>Category B</a:t>
            </a:r>
          </a:p>
          <a:p>
            <a:r>
              <a:rPr lang="en-US" dirty="0" smtClean="0">
                <a:latin typeface="Cooper Black" panose="0208090404030B020404" pitchFamily="18" charset="0"/>
              </a:rPr>
              <a:t>Category C</a:t>
            </a:r>
            <a:endParaRPr lang="en-US" dirty="0">
              <a:latin typeface="Cooper Black" panose="0208090404030B020404" pitchFamily="18" charset="0"/>
            </a:endParaRPr>
          </a:p>
        </p:txBody>
      </p:sp>
      <p:pic>
        <p:nvPicPr>
          <p:cNvPr id="4" name="Picture 3"/>
          <p:cNvPicPr>
            <a:picLocks noChangeAspect="1"/>
          </p:cNvPicPr>
          <p:nvPr/>
        </p:nvPicPr>
        <p:blipFill>
          <a:blip r:embed="rId2"/>
          <a:stretch>
            <a:fillRect/>
          </a:stretch>
        </p:blipFill>
        <p:spPr>
          <a:xfrm>
            <a:off x="5311864" y="4533363"/>
            <a:ext cx="2235156" cy="2324637"/>
          </a:xfrm>
          <a:prstGeom prst="rect">
            <a:avLst/>
          </a:prstGeom>
        </p:spPr>
      </p:pic>
    </p:spTree>
    <p:extLst>
      <p:ext uri="{BB962C8B-B14F-4D97-AF65-F5344CB8AC3E}">
        <p14:creationId xmlns:p14="http://schemas.microsoft.com/office/powerpoint/2010/main" val="4151166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 y="1253767"/>
            <a:ext cx="11822804" cy="1325563"/>
          </a:xfrm>
        </p:spPr>
        <p:txBody>
          <a:bodyPr/>
          <a:lstStyle/>
          <a:p>
            <a:pPr algn="ctr"/>
            <a:r>
              <a:rPr lang="en-US" b="1" dirty="0">
                <a:latin typeface="Cooper Black" panose="0208090404030B020404" pitchFamily="18" charset="0"/>
              </a:rPr>
              <a:t>Promotion Criteria Algorithm (Contd.)</a:t>
            </a:r>
            <a:endParaRPr lang="en-US" dirty="0"/>
          </a:p>
        </p:txBody>
      </p:sp>
      <p:sp>
        <p:nvSpPr>
          <p:cNvPr id="3" name="Content Placeholder 2"/>
          <p:cNvSpPr>
            <a:spLocks noGrp="1"/>
          </p:cNvSpPr>
          <p:nvPr>
            <p:ph idx="1"/>
          </p:nvPr>
        </p:nvSpPr>
        <p:spPr>
          <a:xfrm>
            <a:off x="709411" y="2315023"/>
            <a:ext cx="10515600" cy="4351338"/>
          </a:xfrm>
        </p:spPr>
        <p:txBody>
          <a:bodyPr/>
          <a:lstStyle/>
          <a:p>
            <a:pPr lvl="0"/>
            <a:r>
              <a:rPr lang="en-US" dirty="0" smtClean="0">
                <a:latin typeface="Cooper Black" panose="0208090404030B020404" pitchFamily="18" charset="0"/>
              </a:rPr>
              <a:t>Step </a:t>
            </a:r>
            <a:r>
              <a:rPr lang="en-US" dirty="0">
                <a:latin typeface="Cooper Black" panose="0208090404030B020404" pitchFamily="18" charset="0"/>
              </a:rPr>
              <a:t>9</a:t>
            </a:r>
            <a:r>
              <a:rPr lang="en-US" dirty="0" smtClean="0">
                <a:latin typeface="Cooper Black" panose="0208090404030B020404" pitchFamily="18" charset="0"/>
              </a:rPr>
              <a:t>: Ensure that for candidates who published the same material more </a:t>
            </a:r>
            <a:r>
              <a:rPr lang="en-US" dirty="0">
                <a:latin typeface="Cooper Black" panose="0208090404030B020404" pitchFamily="18" charset="0"/>
              </a:rPr>
              <a:t>than once, only one </a:t>
            </a:r>
            <a:r>
              <a:rPr lang="en-US" dirty="0" smtClean="0">
                <a:latin typeface="Cooper Black" panose="0208090404030B020404" pitchFamily="18" charset="0"/>
              </a:rPr>
              <a:t>of such publications is </a:t>
            </a:r>
            <a:r>
              <a:rPr lang="en-US" dirty="0">
                <a:latin typeface="Cooper Black" panose="0208090404030B020404" pitchFamily="18" charset="0"/>
              </a:rPr>
              <a:t>scored</a:t>
            </a:r>
            <a:r>
              <a:rPr lang="en-US" dirty="0" smtClean="0">
                <a:latin typeface="Cooper Black" panose="0208090404030B020404" pitchFamily="18" charset="0"/>
              </a:rPr>
              <a:t>.</a:t>
            </a:r>
          </a:p>
          <a:p>
            <a:r>
              <a:rPr lang="en-US" dirty="0" smtClean="0">
                <a:latin typeface="Cooper Black" panose="0208090404030B020404" pitchFamily="18" charset="0"/>
              </a:rPr>
              <a:t>Step 10: </a:t>
            </a:r>
            <a:r>
              <a:rPr lang="en-US" dirty="0">
                <a:latin typeface="Cooper Black" panose="0208090404030B020404" pitchFamily="18" charset="0"/>
              </a:rPr>
              <a:t>F</a:t>
            </a:r>
            <a:r>
              <a:rPr lang="en-US" dirty="0" smtClean="0">
                <a:latin typeface="Cooper Black" panose="0208090404030B020404" pitchFamily="18" charset="0"/>
              </a:rPr>
              <a:t>or joint authored publications, </a:t>
            </a:r>
            <a:r>
              <a:rPr lang="en-US" dirty="0">
                <a:latin typeface="Cooper Black" panose="0208090404030B020404" pitchFamily="18" charset="0"/>
              </a:rPr>
              <a:t>the </a:t>
            </a:r>
            <a:r>
              <a:rPr lang="en-US" dirty="0" smtClean="0">
                <a:latin typeface="Cooper Black" panose="0208090404030B020404" pitchFamily="18" charset="0"/>
              </a:rPr>
              <a:t>candidate should be awarded </a:t>
            </a:r>
            <a:r>
              <a:rPr lang="en-US" dirty="0">
                <a:latin typeface="Cooper Black" panose="0208090404030B020404" pitchFamily="18" charset="0"/>
              </a:rPr>
              <a:t>the maximum </a:t>
            </a:r>
            <a:r>
              <a:rPr lang="en-US" dirty="0" smtClean="0">
                <a:latin typeface="Cooper Black" panose="0208090404030B020404" pitchFamily="18" charset="0"/>
              </a:rPr>
              <a:t>score attainable on a paper in which he or she is the lead author while he or she should only be awarded </a:t>
            </a:r>
            <a:r>
              <a:rPr lang="en-US" dirty="0">
                <a:latin typeface="Cooper Black" panose="0208090404030B020404" pitchFamily="18" charset="0"/>
              </a:rPr>
              <a:t>2/3</a:t>
            </a:r>
            <a:r>
              <a:rPr lang="en-US" baseline="30000" dirty="0">
                <a:latin typeface="Cooper Black" panose="0208090404030B020404" pitchFamily="18" charset="0"/>
              </a:rPr>
              <a:t>rd</a:t>
            </a:r>
            <a:r>
              <a:rPr lang="en-US" dirty="0">
                <a:latin typeface="Cooper Black" panose="0208090404030B020404" pitchFamily="18" charset="0"/>
              </a:rPr>
              <a:t> </a:t>
            </a:r>
            <a:r>
              <a:rPr lang="en-US" dirty="0" smtClean="0">
                <a:latin typeface="Cooper Black" panose="0208090404030B020404" pitchFamily="18" charset="0"/>
              </a:rPr>
              <a:t>of the maximum </a:t>
            </a:r>
            <a:r>
              <a:rPr lang="en-US" dirty="0">
                <a:latin typeface="Cooper Black" panose="0208090404030B020404" pitchFamily="18" charset="0"/>
              </a:rPr>
              <a:t>score attainable </a:t>
            </a:r>
            <a:r>
              <a:rPr lang="en-US" dirty="0" smtClean="0">
                <a:latin typeface="Cooper Black" panose="0208090404030B020404" pitchFamily="18" charset="0"/>
              </a:rPr>
              <a:t>as co-author.</a:t>
            </a:r>
            <a:endParaRPr lang="en-US" dirty="0">
              <a:latin typeface="Cooper Black" panose="0208090404030B020404" pitchFamily="18" charset="0"/>
            </a:endParaRPr>
          </a:p>
          <a:p>
            <a:pPr lvl="0"/>
            <a:endParaRPr lang="en-US" dirty="0">
              <a:latin typeface="Cooper Black" panose="0208090404030B020404" pitchFamily="18" charset="0"/>
            </a:endParaRPr>
          </a:p>
          <a:p>
            <a:endParaRPr lang="en-US" dirty="0"/>
          </a:p>
        </p:txBody>
      </p:sp>
      <p:pic>
        <p:nvPicPr>
          <p:cNvPr id="4" name="Picture 3"/>
          <p:cNvPicPr>
            <a:picLocks noChangeAspect="1"/>
          </p:cNvPicPr>
          <p:nvPr/>
        </p:nvPicPr>
        <p:blipFill>
          <a:blip r:embed="rId2"/>
          <a:stretch>
            <a:fillRect/>
          </a:stretch>
        </p:blipFill>
        <p:spPr>
          <a:xfrm>
            <a:off x="9572625" y="1"/>
            <a:ext cx="2619375" cy="1648496"/>
          </a:xfrm>
          <a:prstGeom prst="rect">
            <a:avLst/>
          </a:prstGeom>
        </p:spPr>
      </p:pic>
    </p:spTree>
    <p:extLst>
      <p:ext uri="{BB962C8B-B14F-4D97-AF65-F5344CB8AC3E}">
        <p14:creationId xmlns:p14="http://schemas.microsoft.com/office/powerpoint/2010/main" val="1196915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1382556"/>
            <a:ext cx="11835684" cy="1325563"/>
          </a:xfrm>
        </p:spPr>
        <p:txBody>
          <a:bodyPr/>
          <a:lstStyle/>
          <a:p>
            <a:pPr algn="ctr"/>
            <a:r>
              <a:rPr lang="en-US" b="1" dirty="0">
                <a:latin typeface="Cooper Black" panose="0208090404030B020404" pitchFamily="18" charset="0"/>
              </a:rPr>
              <a:t>Promotion Criteria Algorithm (Contd.)</a:t>
            </a:r>
            <a:endParaRPr lang="en-US" dirty="0"/>
          </a:p>
        </p:txBody>
      </p:sp>
      <p:sp>
        <p:nvSpPr>
          <p:cNvPr id="3" name="Content Placeholder 2"/>
          <p:cNvSpPr>
            <a:spLocks noGrp="1"/>
          </p:cNvSpPr>
          <p:nvPr>
            <p:ph idx="1"/>
          </p:nvPr>
        </p:nvSpPr>
        <p:spPr>
          <a:xfrm>
            <a:off x="231820" y="1382556"/>
            <a:ext cx="11681138" cy="5340215"/>
          </a:xfrm>
        </p:spPr>
        <p:txBody>
          <a:bodyPr>
            <a:normAutofit/>
          </a:bodyPr>
          <a:lstStyle/>
          <a:p>
            <a:endParaRPr lang="en-US" dirty="0" smtClean="0">
              <a:latin typeface="Cooper Black" panose="0208090404030B020404" pitchFamily="18" charset="0"/>
            </a:endParaRPr>
          </a:p>
          <a:p>
            <a:endParaRPr lang="en-US" dirty="0" smtClean="0">
              <a:latin typeface="Cooper Black" panose="0208090404030B020404" pitchFamily="18" charset="0"/>
            </a:endParaRPr>
          </a:p>
          <a:p>
            <a:r>
              <a:rPr lang="en-US" dirty="0" smtClean="0">
                <a:latin typeface="Cooper Black" panose="0208090404030B020404" pitchFamily="18" charset="0"/>
              </a:rPr>
              <a:t>Step 11: Ascertain that the applicant scored a minimum of </a:t>
            </a:r>
            <a:r>
              <a:rPr lang="en-US" dirty="0">
                <a:latin typeface="Cooper Black" panose="0208090404030B020404" pitchFamily="18" charset="0"/>
              </a:rPr>
              <a:t>70% </a:t>
            </a:r>
            <a:r>
              <a:rPr lang="en-US" dirty="0" smtClean="0">
                <a:latin typeface="Cooper Black" panose="0208090404030B020404" pitchFamily="18" charset="0"/>
              </a:rPr>
              <a:t>of the maximum attainable points under  “Teaching/professional experience”. For this rank, the minimum requirement is 17.5 of the maximum 25 points attainable for </a:t>
            </a:r>
            <a:r>
              <a:rPr lang="en-US" dirty="0">
                <a:latin typeface="Cooper Black" panose="0208090404030B020404" pitchFamily="18" charset="0"/>
              </a:rPr>
              <a:t>Teaching/professional </a:t>
            </a:r>
            <a:r>
              <a:rPr lang="en-US" dirty="0" smtClean="0">
                <a:latin typeface="Cooper Black" panose="0208090404030B020404" pitchFamily="18" charset="0"/>
              </a:rPr>
              <a:t>experience. </a:t>
            </a:r>
          </a:p>
          <a:p>
            <a:r>
              <a:rPr lang="en-US" dirty="0" smtClean="0">
                <a:latin typeface="Cooper Black" panose="0208090404030B020404" pitchFamily="18" charset="0"/>
              </a:rPr>
              <a:t>Step 12: Check if </a:t>
            </a:r>
            <a:r>
              <a:rPr lang="en-US" dirty="0">
                <a:latin typeface="Cooper Black" panose="0208090404030B020404" pitchFamily="18" charset="0"/>
              </a:rPr>
              <a:t>the </a:t>
            </a:r>
            <a:r>
              <a:rPr lang="en-US" dirty="0" smtClean="0">
                <a:latin typeface="Cooper Black" panose="0208090404030B020404" pitchFamily="18" charset="0"/>
              </a:rPr>
              <a:t>candidate scored up to 70</a:t>
            </a:r>
            <a:r>
              <a:rPr lang="en-US" dirty="0">
                <a:latin typeface="Cooper Black" panose="0208090404030B020404" pitchFamily="18" charset="0"/>
              </a:rPr>
              <a:t>% of the maximum attainable points under </a:t>
            </a:r>
            <a:r>
              <a:rPr lang="en-US" dirty="0" smtClean="0">
                <a:latin typeface="Cooper Black" panose="0208090404030B020404" pitchFamily="18" charset="0"/>
              </a:rPr>
              <a:t>“Alignment </a:t>
            </a:r>
            <a:r>
              <a:rPr lang="en-US" dirty="0">
                <a:latin typeface="Cooper Black" panose="0208090404030B020404" pitchFamily="18" charset="0"/>
              </a:rPr>
              <a:t>with Core </a:t>
            </a:r>
            <a:r>
              <a:rPr lang="en-US" dirty="0" smtClean="0">
                <a:latin typeface="Cooper Black" panose="0208090404030B020404" pitchFamily="18" charset="0"/>
              </a:rPr>
              <a:t>Values”. </a:t>
            </a:r>
            <a:r>
              <a:rPr lang="en-US" dirty="0">
                <a:latin typeface="Cooper Black" panose="0208090404030B020404" pitchFamily="18" charset="0"/>
              </a:rPr>
              <a:t>For this rank, the minimum requirement </a:t>
            </a:r>
            <a:r>
              <a:rPr lang="en-US" dirty="0" smtClean="0">
                <a:latin typeface="Cooper Black" panose="0208090404030B020404" pitchFamily="18" charset="0"/>
              </a:rPr>
              <a:t>is 7 points of the maximum 10 points that can be accumulated for </a:t>
            </a:r>
            <a:r>
              <a:rPr lang="en-US" dirty="0">
                <a:latin typeface="Cooper Black" panose="0208090404030B020404" pitchFamily="18" charset="0"/>
              </a:rPr>
              <a:t>Alignment with Core </a:t>
            </a:r>
            <a:r>
              <a:rPr lang="en-US" dirty="0" smtClean="0">
                <a:latin typeface="Cooper Black" panose="0208090404030B020404" pitchFamily="18" charset="0"/>
              </a:rPr>
              <a:t>Values.</a:t>
            </a:r>
          </a:p>
        </p:txBody>
      </p:sp>
    </p:spTree>
    <p:extLst>
      <p:ext uri="{BB962C8B-B14F-4D97-AF65-F5344CB8AC3E}">
        <p14:creationId xmlns:p14="http://schemas.microsoft.com/office/powerpoint/2010/main" val="1402327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4376"/>
            <a:ext cx="11912958" cy="1325563"/>
          </a:xfrm>
        </p:spPr>
        <p:txBody>
          <a:bodyPr/>
          <a:lstStyle/>
          <a:p>
            <a:pPr algn="ctr"/>
            <a:r>
              <a:rPr lang="en-US" b="1" dirty="0">
                <a:latin typeface="Cooper Black" panose="0208090404030B020404" pitchFamily="18" charset="0"/>
              </a:rPr>
              <a:t>Promotion Criteria Algorithm (Contd.)</a:t>
            </a:r>
            <a:endParaRPr lang="en-US" dirty="0"/>
          </a:p>
        </p:txBody>
      </p:sp>
      <p:sp>
        <p:nvSpPr>
          <p:cNvPr id="3" name="Content Placeholder 2"/>
          <p:cNvSpPr>
            <a:spLocks noGrp="1"/>
          </p:cNvSpPr>
          <p:nvPr>
            <p:ph idx="1"/>
          </p:nvPr>
        </p:nvSpPr>
        <p:spPr>
          <a:xfrm>
            <a:off x="399244" y="2379417"/>
            <a:ext cx="11333410" cy="4351338"/>
          </a:xfrm>
        </p:spPr>
        <p:txBody>
          <a:bodyPr/>
          <a:lstStyle/>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Step 13: </a:t>
            </a:r>
            <a:r>
              <a:rPr lang="en-US" dirty="0">
                <a:latin typeface="Cooper Black" panose="0208090404030B020404" pitchFamily="18" charset="0"/>
              </a:rPr>
              <a:t>Ensure that the applicant scored a minimum of 70% of the total points that can be accumulated for </a:t>
            </a:r>
            <a:r>
              <a:rPr lang="en-US" dirty="0" smtClean="0">
                <a:latin typeface="Cooper Black" panose="0208090404030B020404" pitchFamily="18" charset="0"/>
              </a:rPr>
              <a:t>promotion to the </a:t>
            </a:r>
            <a:r>
              <a:rPr lang="en-US" dirty="0">
                <a:latin typeface="Cooper Black" panose="0208090404030B020404" pitchFamily="18" charset="0"/>
              </a:rPr>
              <a:t>rank of a Professor. </a:t>
            </a:r>
          </a:p>
          <a:p>
            <a:r>
              <a:rPr lang="en-US" dirty="0">
                <a:latin typeface="Cooper Black" panose="0208090404030B020404" pitchFamily="18" charset="0"/>
              </a:rPr>
              <a:t>Step </a:t>
            </a:r>
            <a:r>
              <a:rPr lang="en-US" dirty="0" smtClean="0">
                <a:latin typeface="Cooper Black" panose="0208090404030B020404" pitchFamily="18" charset="0"/>
              </a:rPr>
              <a:t>14: </a:t>
            </a:r>
            <a:r>
              <a:rPr lang="en-US" dirty="0">
                <a:latin typeface="Cooper Black" panose="0208090404030B020404" pitchFamily="18" charset="0"/>
              </a:rPr>
              <a:t>Stop</a:t>
            </a:r>
          </a:p>
          <a:p>
            <a:endParaRPr lang="en-US" dirty="0"/>
          </a:p>
        </p:txBody>
      </p:sp>
      <p:pic>
        <p:nvPicPr>
          <p:cNvPr id="5" name="Picture 4"/>
          <p:cNvPicPr>
            <a:picLocks noChangeAspect="1"/>
          </p:cNvPicPr>
          <p:nvPr/>
        </p:nvPicPr>
        <p:blipFill>
          <a:blip r:embed="rId2"/>
          <a:stretch>
            <a:fillRect/>
          </a:stretch>
        </p:blipFill>
        <p:spPr>
          <a:xfrm>
            <a:off x="4275786" y="4762500"/>
            <a:ext cx="3742788" cy="2095500"/>
          </a:xfrm>
          <a:prstGeom prst="rect">
            <a:avLst/>
          </a:prstGeom>
        </p:spPr>
      </p:pic>
    </p:spTree>
    <p:extLst>
      <p:ext uri="{BB962C8B-B14F-4D97-AF65-F5344CB8AC3E}">
        <p14:creationId xmlns:p14="http://schemas.microsoft.com/office/powerpoint/2010/main" val="2414972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566671"/>
            <a:ext cx="11951593" cy="1587657"/>
          </a:xfrm>
        </p:spPr>
        <p:txBody>
          <a:bodyPr/>
          <a:lstStyle/>
          <a:p>
            <a:pPr algn="ctr"/>
            <a:r>
              <a:rPr lang="en-US" dirty="0" smtClean="0">
                <a:latin typeface="Cooper Black" panose="0208090404030B020404" pitchFamily="18" charset="0"/>
              </a:rPr>
              <a:t>A Template of Faculty Evaluation Sheet</a:t>
            </a:r>
            <a:endParaRPr lang="en-US" dirty="0">
              <a:latin typeface="Cooper Black" panose="0208090404030B020404" pitchFamily="18" charset="0"/>
            </a:endParaRPr>
          </a:p>
        </p:txBody>
      </p:sp>
      <p:pic>
        <p:nvPicPr>
          <p:cNvPr id="5" name="Content Placeholder 4"/>
          <p:cNvPicPr>
            <a:picLocks noGrp="1" noChangeAspect="1"/>
          </p:cNvPicPr>
          <p:nvPr>
            <p:ph idx="1"/>
          </p:nvPr>
        </p:nvPicPr>
        <p:blipFill>
          <a:blip r:embed="rId2"/>
          <a:stretch>
            <a:fillRect/>
          </a:stretch>
        </p:blipFill>
        <p:spPr>
          <a:xfrm>
            <a:off x="0" y="1825624"/>
            <a:ext cx="12192000" cy="5032375"/>
          </a:xfrm>
          <a:prstGeom prst="rect">
            <a:avLst/>
          </a:prstGeom>
        </p:spPr>
      </p:pic>
    </p:spTree>
    <p:extLst>
      <p:ext uri="{BB962C8B-B14F-4D97-AF65-F5344CB8AC3E}">
        <p14:creationId xmlns:p14="http://schemas.microsoft.com/office/powerpoint/2010/main" val="509628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663"/>
            <a:ext cx="12191999" cy="1325563"/>
          </a:xfrm>
        </p:spPr>
        <p:txBody>
          <a:bodyPr/>
          <a:lstStyle/>
          <a:p>
            <a:pPr algn="ctr"/>
            <a:r>
              <a:rPr lang="en-US" dirty="0">
                <a:latin typeface="Cooper Black" panose="0208090404030B020404" pitchFamily="18" charset="0"/>
              </a:rPr>
              <a:t>A Template of Faculty Evaluation </a:t>
            </a:r>
            <a:r>
              <a:rPr lang="en-US" dirty="0" smtClean="0">
                <a:latin typeface="Cooper Black" panose="0208090404030B020404" pitchFamily="18" charset="0"/>
              </a:rPr>
              <a:t>Sheet (Contd.)</a:t>
            </a:r>
            <a:endParaRPr lang="en-US" dirty="0"/>
          </a:p>
        </p:txBody>
      </p:sp>
      <p:pic>
        <p:nvPicPr>
          <p:cNvPr id="7" name="Picture 6"/>
          <p:cNvPicPr>
            <a:picLocks noChangeAspect="1"/>
          </p:cNvPicPr>
          <p:nvPr/>
        </p:nvPicPr>
        <p:blipFill>
          <a:blip r:embed="rId2"/>
          <a:stretch>
            <a:fillRect/>
          </a:stretch>
        </p:blipFill>
        <p:spPr>
          <a:xfrm>
            <a:off x="283335" y="1996226"/>
            <a:ext cx="11706896" cy="4861774"/>
          </a:xfrm>
          <a:prstGeom prst="rect">
            <a:avLst/>
          </a:prstGeom>
        </p:spPr>
      </p:pic>
    </p:spTree>
    <p:extLst>
      <p:ext uri="{BB962C8B-B14F-4D97-AF65-F5344CB8AC3E}">
        <p14:creationId xmlns:p14="http://schemas.microsoft.com/office/powerpoint/2010/main" val="1446494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8460"/>
            <a:ext cx="12192000" cy="1038672"/>
          </a:xfrm>
        </p:spPr>
        <p:txBody>
          <a:bodyPr>
            <a:normAutofit fontScale="90000"/>
          </a:bodyPr>
          <a:lstStyle/>
          <a:p>
            <a:pPr algn="ctr"/>
            <a:r>
              <a:rPr lang="en-US" dirty="0">
                <a:latin typeface="Cooper Black" panose="0208090404030B020404" pitchFamily="18" charset="0"/>
              </a:rPr>
              <a:t>A Template of Faculty Evaluation </a:t>
            </a:r>
            <a:r>
              <a:rPr lang="en-US" dirty="0" smtClean="0">
                <a:latin typeface="Cooper Black" panose="0208090404030B020404" pitchFamily="18" charset="0"/>
              </a:rPr>
              <a:t>Sheet (Contd.)</a:t>
            </a:r>
            <a:endParaRPr lang="en-US" dirty="0"/>
          </a:p>
        </p:txBody>
      </p:sp>
      <p:pic>
        <p:nvPicPr>
          <p:cNvPr id="5" name="Content Placeholder 4"/>
          <p:cNvPicPr>
            <a:picLocks noGrp="1" noChangeAspect="1"/>
          </p:cNvPicPr>
          <p:nvPr>
            <p:ph idx="1"/>
          </p:nvPr>
        </p:nvPicPr>
        <p:blipFill>
          <a:blip r:embed="rId2"/>
          <a:stretch>
            <a:fillRect/>
          </a:stretch>
        </p:blipFill>
        <p:spPr>
          <a:xfrm>
            <a:off x="0" y="1687132"/>
            <a:ext cx="12192000" cy="5170868"/>
          </a:xfrm>
          <a:prstGeom prst="rect">
            <a:avLst/>
          </a:prstGeom>
        </p:spPr>
      </p:pic>
    </p:spTree>
    <p:extLst>
      <p:ext uri="{BB962C8B-B14F-4D97-AF65-F5344CB8AC3E}">
        <p14:creationId xmlns:p14="http://schemas.microsoft.com/office/powerpoint/2010/main" val="2292059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128"/>
            <a:ext cx="10515600" cy="1325563"/>
          </a:xfrm>
        </p:spPr>
        <p:txBody>
          <a:bodyPr/>
          <a:lstStyle/>
          <a:p>
            <a:pPr algn="ctr"/>
            <a:r>
              <a:rPr lang="en-US" dirty="0" smtClean="0">
                <a:latin typeface="Cooper Black" panose="0208090404030B020404" pitchFamily="18" charset="0"/>
              </a:rPr>
              <a:t>Scenario 2</a:t>
            </a:r>
            <a:endParaRPr lang="en-US" dirty="0">
              <a:latin typeface="Cooper Black" panose="0208090404030B020404" pitchFamily="18" charset="0"/>
            </a:endParaRPr>
          </a:p>
        </p:txBody>
      </p:sp>
      <p:sp>
        <p:nvSpPr>
          <p:cNvPr id="3" name="Content Placeholder 2"/>
          <p:cNvSpPr>
            <a:spLocks noGrp="1"/>
          </p:cNvSpPr>
          <p:nvPr>
            <p:ph idx="1"/>
          </p:nvPr>
        </p:nvSpPr>
        <p:spPr>
          <a:xfrm>
            <a:off x="838200" y="1986902"/>
            <a:ext cx="10515600" cy="4871098"/>
          </a:xfrm>
        </p:spPr>
        <p:txBody>
          <a:bodyPr>
            <a:normAutofit/>
          </a:bodyPr>
          <a:lstStyle/>
          <a:p>
            <a:r>
              <a:rPr lang="en-US" dirty="0" smtClean="0">
                <a:latin typeface="Cooper Black" panose="0208090404030B020404" pitchFamily="18" charset="0"/>
              </a:rPr>
              <a:t>Let us consider the following hypothetical example:                      Dr. Eunice Robinson is a female Associate Professor in BU with 38 publications. She has spent three (3) full years as an Associate Professor. She is applying for promotion to the rank of a Professor in the 2017/2018 promotion exercise. The faculty has:</a:t>
            </a:r>
          </a:p>
          <a:p>
            <a:r>
              <a:rPr lang="en-US" dirty="0">
                <a:latin typeface="Cooper Black" panose="0208090404030B020404" pitchFamily="18" charset="0"/>
              </a:rPr>
              <a:t>t</a:t>
            </a:r>
            <a:r>
              <a:rPr lang="en-US" dirty="0" smtClean="0">
                <a:latin typeface="Cooper Black" panose="0208090404030B020404" pitchFamily="18" charset="0"/>
              </a:rPr>
              <a:t>wenty four (24) joint authored publications and fourteen (14) single authored papers.</a:t>
            </a:r>
          </a:p>
          <a:p>
            <a:r>
              <a:rPr lang="en-US" dirty="0" smtClean="0">
                <a:latin typeface="Cooper Black" panose="0208090404030B020404" pitchFamily="18" charset="0"/>
              </a:rPr>
              <a:t>twelve (12) joint </a:t>
            </a:r>
            <a:r>
              <a:rPr lang="en-US" dirty="0">
                <a:latin typeface="Cooper Black" panose="0208090404030B020404" pitchFamily="18" charset="0"/>
              </a:rPr>
              <a:t>authored </a:t>
            </a:r>
            <a:r>
              <a:rPr lang="en-US" dirty="0" smtClean="0">
                <a:latin typeface="Cooper Black" panose="0208090404030B020404" pitchFamily="18" charset="0"/>
              </a:rPr>
              <a:t>publications in which she was lead author and </a:t>
            </a:r>
            <a:r>
              <a:rPr lang="en-US" dirty="0">
                <a:latin typeface="Cooper Black" panose="0208090404030B020404" pitchFamily="18" charset="0"/>
              </a:rPr>
              <a:t>twelve </a:t>
            </a:r>
            <a:r>
              <a:rPr lang="en-US" dirty="0" smtClean="0">
                <a:latin typeface="Cooper Black" panose="0208090404030B020404" pitchFamily="18" charset="0"/>
              </a:rPr>
              <a:t>(12) papers which she co-authored</a:t>
            </a:r>
          </a:p>
          <a:p>
            <a:endParaRPr lang="en-US" dirty="0">
              <a:latin typeface="Cooper Black" panose="0208090404030B020404" pitchFamily="18" charset="0"/>
            </a:endParaRPr>
          </a:p>
        </p:txBody>
      </p:sp>
    </p:spTree>
    <p:extLst>
      <p:ext uri="{BB962C8B-B14F-4D97-AF65-F5344CB8AC3E}">
        <p14:creationId xmlns:p14="http://schemas.microsoft.com/office/powerpoint/2010/main" val="731022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4370"/>
            <a:ext cx="10515600" cy="1325563"/>
          </a:xfrm>
        </p:spPr>
        <p:txBody>
          <a:bodyPr/>
          <a:lstStyle/>
          <a:p>
            <a:pPr algn="ctr"/>
            <a:r>
              <a:rPr lang="en-US" dirty="0">
                <a:latin typeface="Cooper Black" panose="0208090404030B020404" pitchFamily="18" charset="0"/>
              </a:rPr>
              <a:t>Scenario </a:t>
            </a:r>
            <a:r>
              <a:rPr lang="en-US" dirty="0" smtClean="0">
                <a:latin typeface="Cooper Black" panose="0208090404030B020404" pitchFamily="18" charset="0"/>
              </a:rPr>
              <a:t>2 (Contd.)</a:t>
            </a:r>
            <a:endParaRPr lang="en-US" dirty="0"/>
          </a:p>
        </p:txBody>
      </p:sp>
      <p:sp>
        <p:nvSpPr>
          <p:cNvPr id="3" name="Content Placeholder 2"/>
          <p:cNvSpPr>
            <a:spLocks noGrp="1"/>
          </p:cNvSpPr>
          <p:nvPr>
            <p:ph idx="1"/>
          </p:nvPr>
        </p:nvSpPr>
        <p:spPr/>
        <p:txBody>
          <a:bodyPr/>
          <a:lstStyle/>
          <a:p>
            <a:r>
              <a:rPr lang="en-US" dirty="0">
                <a:latin typeface="Cooper Black" panose="0208090404030B020404" pitchFamily="18" charset="0"/>
              </a:rPr>
              <a:t>four (4) papers published in one specific journal.</a:t>
            </a:r>
          </a:p>
          <a:p>
            <a:r>
              <a:rPr lang="en-US" dirty="0">
                <a:latin typeface="Cooper Black" panose="0208090404030B020404" pitchFamily="18" charset="0"/>
              </a:rPr>
              <a:t>not more than two (2) articles published in a single issue of any journal</a:t>
            </a:r>
          </a:p>
          <a:p>
            <a:r>
              <a:rPr lang="en-US" dirty="0">
                <a:latin typeface="Cooper Black" panose="0208090404030B020404" pitchFamily="18" charset="0"/>
              </a:rPr>
              <a:t>no publication in any journal which has not gone beyond three (3) volumes.</a:t>
            </a:r>
          </a:p>
          <a:p>
            <a:r>
              <a:rPr lang="en-US" dirty="0">
                <a:latin typeface="Cooper Black" panose="0208090404030B020404" pitchFamily="18" charset="0"/>
              </a:rPr>
              <a:t>none of her publications in journals based either in Colleges of Education or </a:t>
            </a:r>
            <a:r>
              <a:rPr lang="en-US" dirty="0" err="1">
                <a:latin typeface="Cooper Black" panose="0208090404030B020404" pitchFamily="18" charset="0"/>
              </a:rPr>
              <a:t>Monotechnics</a:t>
            </a:r>
            <a:r>
              <a:rPr lang="en-US" dirty="0">
                <a:latin typeface="Cooper Black" panose="0208090404030B020404" pitchFamily="18" charset="0"/>
              </a:rPr>
              <a:t>/Polytechnics</a:t>
            </a:r>
          </a:p>
          <a:p>
            <a:endParaRPr lang="en-US" dirty="0"/>
          </a:p>
        </p:txBody>
      </p:sp>
    </p:spTree>
    <p:extLst>
      <p:ext uri="{BB962C8B-B14F-4D97-AF65-F5344CB8AC3E}">
        <p14:creationId xmlns:p14="http://schemas.microsoft.com/office/powerpoint/2010/main" val="3438712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249"/>
            <a:ext cx="10515600" cy="1325563"/>
          </a:xfrm>
        </p:spPr>
        <p:txBody>
          <a:bodyPr/>
          <a:lstStyle/>
          <a:p>
            <a:pPr algn="ctr"/>
            <a:r>
              <a:rPr lang="en-US" dirty="0">
                <a:latin typeface="Cooper Black" panose="0208090404030B020404" pitchFamily="18" charset="0"/>
              </a:rPr>
              <a:t>Scenario </a:t>
            </a:r>
            <a:r>
              <a:rPr lang="en-US" dirty="0" smtClean="0">
                <a:latin typeface="Cooper Black" panose="0208090404030B020404" pitchFamily="18" charset="0"/>
              </a:rPr>
              <a:t>2 (Contd.)</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ooper Black" panose="0208090404030B020404" pitchFamily="18" charset="0"/>
              </a:rPr>
              <a:t>two (2) </a:t>
            </a:r>
            <a:r>
              <a:rPr lang="en-US" dirty="0">
                <a:latin typeface="Cooper Black" panose="0208090404030B020404" pitchFamily="18" charset="0"/>
              </a:rPr>
              <a:t>Category B papers with DOI numbers published online ahead of print</a:t>
            </a:r>
          </a:p>
          <a:p>
            <a:r>
              <a:rPr lang="en-US" dirty="0">
                <a:latin typeface="Cooper Black" panose="0208090404030B020404" pitchFamily="18" charset="0"/>
              </a:rPr>
              <a:t>n</a:t>
            </a:r>
            <a:r>
              <a:rPr lang="en-US" dirty="0" smtClean="0">
                <a:latin typeface="Cooper Black" panose="0208090404030B020404" pitchFamily="18" charset="0"/>
              </a:rPr>
              <a:t>o publication of </a:t>
            </a:r>
            <a:r>
              <a:rPr lang="en-US" dirty="0">
                <a:latin typeface="Cooper Black" panose="0208090404030B020404" pitchFamily="18" charset="0"/>
              </a:rPr>
              <a:t>the same material </a:t>
            </a:r>
            <a:r>
              <a:rPr lang="en-US" dirty="0" smtClean="0">
                <a:latin typeface="Cooper Black" panose="0208090404030B020404" pitchFamily="18" charset="0"/>
              </a:rPr>
              <a:t>made more </a:t>
            </a:r>
            <a:r>
              <a:rPr lang="en-US" dirty="0">
                <a:latin typeface="Cooper Black" panose="0208090404030B020404" pitchFamily="18" charset="0"/>
              </a:rPr>
              <a:t>than once</a:t>
            </a:r>
          </a:p>
          <a:p>
            <a:r>
              <a:rPr lang="en-US" dirty="0">
                <a:latin typeface="Cooper Black" panose="0208090404030B020404" pitchFamily="18" charset="0"/>
              </a:rPr>
              <a:t>5 papers published in Category A journals with the candidate being the lead author in 3 and co-author in 2 of the 5 papers</a:t>
            </a:r>
          </a:p>
          <a:p>
            <a:r>
              <a:rPr lang="en-US" dirty="0">
                <a:latin typeface="Cooper Black" panose="0208090404030B020404" pitchFamily="18" charset="0"/>
              </a:rPr>
              <a:t>22 papers in Category B </a:t>
            </a:r>
            <a:r>
              <a:rPr lang="en-US" dirty="0" smtClean="0">
                <a:latin typeface="Cooper Black" panose="0208090404030B020404" pitchFamily="18" charset="0"/>
              </a:rPr>
              <a:t>journals with </a:t>
            </a:r>
            <a:r>
              <a:rPr lang="en-US" dirty="0">
                <a:latin typeface="Cooper Black" panose="0208090404030B020404" pitchFamily="18" charset="0"/>
              </a:rPr>
              <a:t>the candidate being the lead author in </a:t>
            </a:r>
            <a:r>
              <a:rPr lang="en-US" dirty="0" smtClean="0">
                <a:latin typeface="Cooper Black" panose="0208090404030B020404" pitchFamily="18" charset="0"/>
              </a:rPr>
              <a:t>12 </a:t>
            </a:r>
            <a:r>
              <a:rPr lang="en-US" dirty="0">
                <a:latin typeface="Cooper Black" panose="0208090404030B020404" pitchFamily="18" charset="0"/>
              </a:rPr>
              <a:t>and </a:t>
            </a:r>
            <a:r>
              <a:rPr lang="en-US" dirty="0" smtClean="0">
                <a:latin typeface="Cooper Black" panose="0208090404030B020404" pitchFamily="18" charset="0"/>
              </a:rPr>
              <a:t>co-author </a:t>
            </a:r>
            <a:r>
              <a:rPr lang="en-US" dirty="0">
                <a:latin typeface="Cooper Black" panose="0208090404030B020404" pitchFamily="18" charset="0"/>
              </a:rPr>
              <a:t>in </a:t>
            </a:r>
            <a:r>
              <a:rPr lang="en-US" dirty="0" smtClean="0">
                <a:latin typeface="Cooper Black" panose="0208090404030B020404" pitchFamily="18" charset="0"/>
              </a:rPr>
              <a:t>10 </a:t>
            </a:r>
            <a:r>
              <a:rPr lang="en-US" dirty="0">
                <a:latin typeface="Cooper Black" panose="0208090404030B020404" pitchFamily="18" charset="0"/>
              </a:rPr>
              <a:t>of the 22 papers</a:t>
            </a:r>
          </a:p>
          <a:p>
            <a:r>
              <a:rPr lang="en-US" dirty="0">
                <a:latin typeface="Cooper Black" panose="0208090404030B020404" pitchFamily="18" charset="0"/>
              </a:rPr>
              <a:t>11 papers in Category C </a:t>
            </a:r>
            <a:r>
              <a:rPr lang="en-US" dirty="0" smtClean="0">
                <a:latin typeface="Cooper Black" panose="0208090404030B020404" pitchFamily="18" charset="0"/>
              </a:rPr>
              <a:t>journals with </a:t>
            </a:r>
            <a:r>
              <a:rPr lang="en-US" dirty="0">
                <a:latin typeface="Cooper Black" panose="0208090404030B020404" pitchFamily="18" charset="0"/>
              </a:rPr>
              <a:t>the candidate being the lead author in all </a:t>
            </a:r>
            <a:r>
              <a:rPr lang="en-US" dirty="0" smtClean="0">
                <a:latin typeface="Cooper Black" panose="0208090404030B020404" pitchFamily="18" charset="0"/>
              </a:rPr>
              <a:t>11 </a:t>
            </a:r>
            <a:r>
              <a:rPr lang="en-US" dirty="0">
                <a:latin typeface="Cooper Black" panose="0208090404030B020404" pitchFamily="18" charset="0"/>
              </a:rPr>
              <a:t>articles</a:t>
            </a:r>
          </a:p>
        </p:txBody>
      </p:sp>
    </p:spTree>
    <p:extLst>
      <p:ext uri="{BB962C8B-B14F-4D97-AF65-F5344CB8AC3E}">
        <p14:creationId xmlns:p14="http://schemas.microsoft.com/office/powerpoint/2010/main" val="3699243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948970"/>
            <a:ext cx="10515600" cy="1325563"/>
          </a:xfrm>
        </p:spPr>
        <p:txBody>
          <a:bodyPr/>
          <a:lstStyle/>
          <a:p>
            <a:pPr algn="ctr"/>
            <a:r>
              <a:rPr lang="en-US" dirty="0" smtClean="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296213" y="1429556"/>
            <a:ext cx="11590987" cy="5241700"/>
          </a:xfrm>
        </p:spPr>
        <p:txBody>
          <a:bodyPr>
            <a:normAutofit/>
          </a:bodyPr>
          <a:lstStyle/>
          <a:p>
            <a:endParaRPr lang="en-US" sz="2400" dirty="0" smtClean="0">
              <a:latin typeface="Cooper Black" panose="0208090404030B020404" pitchFamily="18" charset="0"/>
            </a:endParaRPr>
          </a:p>
          <a:p>
            <a:endParaRPr lang="en-US" sz="2400" dirty="0">
              <a:latin typeface="Cooper Black" panose="0208090404030B020404" pitchFamily="18" charset="0"/>
            </a:endParaRPr>
          </a:p>
          <a:p>
            <a:r>
              <a:rPr lang="en-US" sz="2400" dirty="0" smtClean="0">
                <a:latin typeface="Cooper Black" panose="0208090404030B020404" pitchFamily="18" charset="0"/>
              </a:rPr>
              <a:t>Percentage of publications in </a:t>
            </a:r>
            <a:r>
              <a:rPr lang="en-US" sz="2400" dirty="0">
                <a:latin typeface="Cooper Black" panose="0208090404030B020404" pitchFamily="18" charset="0"/>
              </a:rPr>
              <a:t>Category </a:t>
            </a:r>
            <a:r>
              <a:rPr lang="en-US" sz="2400" dirty="0" smtClean="0">
                <a:latin typeface="Cooper Black" panose="0208090404030B020404" pitchFamily="18" charset="0"/>
              </a:rPr>
              <a:t>A = 5    </a:t>
            </a:r>
            <a:r>
              <a:rPr lang="en-US" sz="2400" dirty="0">
                <a:latin typeface="Cooper Black" panose="0208090404030B020404" pitchFamily="18" charset="0"/>
              </a:rPr>
              <a:t>x  100 = 13.2%. </a:t>
            </a:r>
          </a:p>
          <a:p>
            <a:pPr marL="0" indent="0">
              <a:buNone/>
            </a:pPr>
            <a:r>
              <a:rPr lang="en-US" sz="2400" dirty="0" smtClean="0">
                <a:latin typeface="Cooper Black" panose="0208090404030B020404" pitchFamily="18" charset="0"/>
              </a:rPr>
              <a:t>                                                                                         38</a:t>
            </a:r>
          </a:p>
          <a:p>
            <a:r>
              <a:rPr lang="en-US" sz="2400" dirty="0">
                <a:latin typeface="Cooper Black" panose="0208090404030B020404" pitchFamily="18" charset="0"/>
              </a:rPr>
              <a:t>Percentage of </a:t>
            </a:r>
            <a:r>
              <a:rPr lang="en-US" sz="2400" dirty="0" smtClean="0">
                <a:latin typeface="Cooper Black" panose="0208090404030B020404" pitchFamily="18" charset="0"/>
              </a:rPr>
              <a:t>joint authored publications with applicant as lead author= 12 x 100 </a:t>
            </a:r>
            <a:r>
              <a:rPr lang="en-US" sz="2400" dirty="0">
                <a:latin typeface="Cooper Black" panose="0208090404030B020404" pitchFamily="18" charset="0"/>
              </a:rPr>
              <a:t>= </a:t>
            </a:r>
            <a:r>
              <a:rPr lang="en-US" sz="2400" dirty="0" smtClean="0">
                <a:latin typeface="Cooper Black" panose="0208090404030B020404" pitchFamily="18" charset="0"/>
              </a:rPr>
              <a:t>50%</a:t>
            </a:r>
          </a:p>
          <a:p>
            <a:pPr marL="0" indent="0">
              <a:buNone/>
            </a:pPr>
            <a:r>
              <a:rPr lang="en-US" sz="2400" dirty="0">
                <a:latin typeface="Cooper Black" panose="0208090404030B020404" pitchFamily="18" charset="0"/>
              </a:rPr>
              <a:t> </a:t>
            </a:r>
            <a:r>
              <a:rPr lang="en-US" sz="2400" dirty="0" smtClean="0">
                <a:latin typeface="Cooper Black" panose="0208090404030B020404" pitchFamily="18" charset="0"/>
              </a:rPr>
              <a:t>                    24</a:t>
            </a:r>
          </a:p>
          <a:p>
            <a:r>
              <a:rPr lang="en-US" sz="2400" dirty="0" smtClean="0">
                <a:latin typeface="Cooper Black" panose="0208090404030B020404" pitchFamily="18" charset="0"/>
              </a:rPr>
              <a:t>Percentage of publications </a:t>
            </a:r>
            <a:r>
              <a:rPr lang="en-US" sz="2400" dirty="0">
                <a:latin typeface="Cooper Black" panose="0208090404030B020404" pitchFamily="18" charset="0"/>
              </a:rPr>
              <a:t>in one specific </a:t>
            </a:r>
            <a:r>
              <a:rPr lang="en-US" sz="2400" dirty="0" smtClean="0">
                <a:latin typeface="Cooper Black" panose="0208090404030B020404" pitchFamily="18" charset="0"/>
              </a:rPr>
              <a:t>journal = 4 x 100 = 10.5%</a:t>
            </a:r>
          </a:p>
          <a:p>
            <a:pPr marL="0" indent="0">
              <a:buNone/>
            </a:pPr>
            <a:r>
              <a:rPr lang="en-US" sz="2400" dirty="0" smtClean="0">
                <a:latin typeface="Cooper Black" panose="0208090404030B020404" pitchFamily="18" charset="0"/>
              </a:rPr>
              <a:t>                                                                                                          38</a:t>
            </a:r>
          </a:p>
        </p:txBody>
      </p:sp>
      <p:cxnSp>
        <p:nvCxnSpPr>
          <p:cNvPr id="5" name="Straight Connector 4"/>
          <p:cNvCxnSpPr/>
          <p:nvPr/>
        </p:nvCxnSpPr>
        <p:spPr>
          <a:xfrm flipV="1">
            <a:off x="7190704" y="2796351"/>
            <a:ext cx="360609" cy="1"/>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09899" y="3967929"/>
            <a:ext cx="437882"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8451730" y="4927927"/>
            <a:ext cx="360609"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843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4674"/>
            <a:ext cx="10515600" cy="1325563"/>
          </a:xfrm>
        </p:spPr>
        <p:txBody>
          <a:bodyPr>
            <a:normAutofit fontScale="90000"/>
          </a:bodyPr>
          <a:lstStyle/>
          <a:p>
            <a:pPr algn="ctr"/>
            <a:r>
              <a:rPr lang="en-US" b="1" dirty="0" smtClean="0">
                <a:latin typeface="Cooper Black" panose="0208090404030B020404" pitchFamily="18" charset="0"/>
              </a:rPr>
              <a:t>Assessment of Publications and other Productive Works (Contd.)</a:t>
            </a:r>
            <a:r>
              <a:rPr lang="en-US" dirty="0" smtClean="0">
                <a:latin typeface="Cooper Black" panose="0208090404030B020404" pitchFamily="18" charset="0"/>
              </a:rPr>
              <a:t/>
            </a:r>
            <a:br>
              <a:rPr lang="en-US" dirty="0" smtClean="0">
                <a:latin typeface="Cooper Black" panose="0208090404030B020404" pitchFamily="18" charset="0"/>
              </a:rPr>
            </a:br>
            <a:endParaRPr lang="en-US" dirty="0"/>
          </a:p>
        </p:txBody>
      </p:sp>
      <p:sp>
        <p:nvSpPr>
          <p:cNvPr id="3" name="Content Placeholder 2"/>
          <p:cNvSpPr>
            <a:spLocks noGrp="1"/>
          </p:cNvSpPr>
          <p:nvPr>
            <p:ph idx="1"/>
          </p:nvPr>
        </p:nvSpPr>
        <p:spPr/>
        <p:txBody>
          <a:bodyPr/>
          <a:lstStyle/>
          <a:p>
            <a:pPr marL="0" indent="0">
              <a:buNone/>
            </a:pPr>
            <a:r>
              <a:rPr lang="en-US" dirty="0" smtClean="0">
                <a:latin typeface="Cooper Black" panose="0208090404030B020404" pitchFamily="18" charset="0"/>
              </a:rPr>
              <a:t>Category A: </a:t>
            </a:r>
            <a:r>
              <a:rPr lang="en-US" dirty="0">
                <a:latin typeface="Cooper Black" panose="0208090404030B020404" pitchFamily="18" charset="0"/>
              </a:rPr>
              <a:t>Peer-reviewed journals </a:t>
            </a:r>
            <a:r>
              <a:rPr lang="en-US" dirty="0" smtClean="0">
                <a:latin typeface="Cooper Black" panose="0208090404030B020404" pitchFamily="18" charset="0"/>
              </a:rPr>
              <a:t>with either:</a:t>
            </a:r>
          </a:p>
          <a:p>
            <a:r>
              <a:rPr lang="en-US" dirty="0" smtClean="0">
                <a:latin typeface="Cooper Black" panose="0208090404030B020404" pitchFamily="18" charset="0"/>
              </a:rPr>
              <a:t>Thomson </a:t>
            </a:r>
            <a:r>
              <a:rPr lang="en-US" dirty="0">
                <a:latin typeface="Cooper Black" panose="0208090404030B020404" pitchFamily="18" charset="0"/>
              </a:rPr>
              <a:t>Reuter’s assigned impact factor, </a:t>
            </a:r>
            <a:r>
              <a:rPr lang="en-US" dirty="0" smtClean="0">
                <a:latin typeface="Cooper Black" panose="0208090404030B020404" pitchFamily="18" charset="0"/>
              </a:rPr>
              <a:t>or</a:t>
            </a:r>
          </a:p>
          <a:p>
            <a:r>
              <a:rPr lang="en-US" dirty="0" err="1" smtClean="0">
                <a:latin typeface="Cooper Black" panose="0208090404030B020404" pitchFamily="18" charset="0"/>
              </a:rPr>
              <a:t>Scimago</a:t>
            </a:r>
            <a:r>
              <a:rPr lang="en-US" dirty="0" smtClean="0">
                <a:latin typeface="Cooper Black" panose="0208090404030B020404" pitchFamily="18" charset="0"/>
              </a:rPr>
              <a:t> </a:t>
            </a:r>
            <a:r>
              <a:rPr lang="en-US" dirty="0">
                <a:latin typeface="Cooper Black" panose="0208090404030B020404" pitchFamily="18" charset="0"/>
              </a:rPr>
              <a:t>Journal Rank (SJR) or </a:t>
            </a:r>
            <a:endParaRPr lang="en-US" dirty="0" smtClean="0">
              <a:latin typeface="Cooper Black" panose="0208090404030B020404" pitchFamily="18" charset="0"/>
            </a:endParaRPr>
          </a:p>
          <a:p>
            <a:r>
              <a:rPr lang="en-US" dirty="0" smtClean="0">
                <a:latin typeface="Cooper Black" panose="0208090404030B020404" pitchFamily="18" charset="0"/>
              </a:rPr>
              <a:t>Source </a:t>
            </a:r>
            <a:r>
              <a:rPr lang="en-US" dirty="0">
                <a:latin typeface="Cooper Black" panose="0208090404030B020404" pitchFamily="18" charset="0"/>
              </a:rPr>
              <a:t>Normalized Impact per Paper (SNIP</a:t>
            </a:r>
            <a:r>
              <a:rPr lang="en-US" dirty="0" smtClean="0">
                <a:latin typeface="Cooper Black" panose="0208090404030B020404" pitchFamily="18" charset="0"/>
              </a:rPr>
              <a:t>)</a:t>
            </a:r>
          </a:p>
          <a:p>
            <a:r>
              <a:rPr lang="en-US" dirty="0">
                <a:latin typeface="Cooper Black" panose="0208090404030B020404" pitchFamily="18" charset="0"/>
              </a:rPr>
              <a:t>a</a:t>
            </a:r>
            <a:r>
              <a:rPr lang="en-US" dirty="0" smtClean="0">
                <a:latin typeface="Cooper Black" panose="0208090404030B020404" pitchFamily="18" charset="0"/>
              </a:rPr>
              <a:t>ny other acceptable ranking platform</a:t>
            </a:r>
            <a:endParaRPr lang="en-US" dirty="0">
              <a:latin typeface="Cooper Black" panose="0208090404030B020404" pitchFamily="18" charset="0"/>
            </a:endParaRPr>
          </a:p>
        </p:txBody>
      </p:sp>
      <p:pic>
        <p:nvPicPr>
          <p:cNvPr id="5" name="Picture 4"/>
          <p:cNvPicPr>
            <a:picLocks noChangeAspect="1"/>
          </p:cNvPicPr>
          <p:nvPr/>
        </p:nvPicPr>
        <p:blipFill>
          <a:blip r:embed="rId2"/>
          <a:stretch>
            <a:fillRect/>
          </a:stretch>
        </p:blipFill>
        <p:spPr>
          <a:xfrm>
            <a:off x="4977287" y="4314423"/>
            <a:ext cx="2237426" cy="2543577"/>
          </a:xfrm>
          <a:prstGeom prst="rect">
            <a:avLst/>
          </a:prstGeom>
        </p:spPr>
      </p:pic>
    </p:spTree>
    <p:extLst>
      <p:ext uri="{BB962C8B-B14F-4D97-AF65-F5344CB8AC3E}">
        <p14:creationId xmlns:p14="http://schemas.microsoft.com/office/powerpoint/2010/main" val="236532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099"/>
            <a:ext cx="10515600" cy="1325563"/>
          </a:xfrm>
        </p:spPr>
        <p:txBody>
          <a:bodyPr/>
          <a:lstStyle/>
          <a:p>
            <a:pPr algn="ctr"/>
            <a:r>
              <a:rPr lang="en-US" dirty="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506662"/>
            <a:ext cx="10515600" cy="4351338"/>
          </a:xfrm>
        </p:spPr>
        <p:txBody>
          <a:bodyPr>
            <a:normAutofit fontScale="92500" lnSpcReduction="10000"/>
          </a:bodyPr>
          <a:lstStyle/>
          <a:p>
            <a:r>
              <a:rPr lang="en-US" dirty="0">
                <a:latin typeface="Cooper Black" panose="0208090404030B020404" pitchFamily="18" charset="0"/>
              </a:rPr>
              <a:t>The points earned by this candidate for publications and creative works is computed as follow:</a:t>
            </a:r>
          </a:p>
          <a:p>
            <a:r>
              <a:rPr lang="en-US" dirty="0">
                <a:latin typeface="Cooper Black" panose="0208090404030B020404" pitchFamily="18" charset="0"/>
              </a:rPr>
              <a:t>Category A</a:t>
            </a:r>
          </a:p>
          <a:p>
            <a:r>
              <a:rPr lang="en-US" dirty="0">
                <a:latin typeface="Cooper Black" panose="0208090404030B020404" pitchFamily="18" charset="0"/>
              </a:rPr>
              <a:t>Lead authored articles = 2.5 x 3 = 7.5</a:t>
            </a:r>
          </a:p>
          <a:p>
            <a:r>
              <a:rPr lang="en-US" dirty="0">
                <a:latin typeface="Cooper Black" panose="0208090404030B020404" pitchFamily="18" charset="0"/>
              </a:rPr>
              <a:t>Co-authored articles = (2/3 x 2.5) x 2 = 3.3</a:t>
            </a:r>
          </a:p>
          <a:p>
            <a:r>
              <a:rPr lang="en-US" dirty="0">
                <a:latin typeface="Cooper Black" panose="0208090404030B020404" pitchFamily="18" charset="0"/>
              </a:rPr>
              <a:t>Sub-Total for Category A papers = 10.8</a:t>
            </a:r>
          </a:p>
          <a:p>
            <a:r>
              <a:rPr lang="en-US" dirty="0">
                <a:latin typeface="Cooper Black" panose="0208090404030B020404" pitchFamily="18" charset="0"/>
              </a:rPr>
              <a:t>Category B</a:t>
            </a:r>
          </a:p>
          <a:p>
            <a:r>
              <a:rPr lang="en-US" dirty="0">
                <a:latin typeface="Cooper Black" panose="0208090404030B020404" pitchFamily="18" charset="0"/>
              </a:rPr>
              <a:t>Lead authored articles = 2 x </a:t>
            </a:r>
            <a:r>
              <a:rPr lang="en-US" dirty="0" smtClean="0">
                <a:latin typeface="Cooper Black" panose="0208090404030B020404" pitchFamily="18" charset="0"/>
              </a:rPr>
              <a:t>12 </a:t>
            </a:r>
            <a:r>
              <a:rPr lang="en-US" dirty="0">
                <a:latin typeface="Cooper Black" panose="0208090404030B020404" pitchFamily="18" charset="0"/>
              </a:rPr>
              <a:t>= </a:t>
            </a:r>
            <a:r>
              <a:rPr lang="en-US" dirty="0" smtClean="0">
                <a:latin typeface="Cooper Black" panose="0208090404030B020404" pitchFamily="18" charset="0"/>
              </a:rPr>
              <a:t>24</a:t>
            </a:r>
            <a:endParaRPr lang="en-US" dirty="0">
              <a:latin typeface="Cooper Black" panose="0208090404030B020404" pitchFamily="18" charset="0"/>
            </a:endParaRPr>
          </a:p>
          <a:p>
            <a:r>
              <a:rPr lang="en-US" dirty="0">
                <a:latin typeface="Cooper Black" panose="0208090404030B020404" pitchFamily="18" charset="0"/>
              </a:rPr>
              <a:t>Co-authored articles = (2/3 x 2) x </a:t>
            </a:r>
            <a:r>
              <a:rPr lang="en-US" dirty="0" smtClean="0">
                <a:latin typeface="Cooper Black" panose="0208090404030B020404" pitchFamily="18" charset="0"/>
              </a:rPr>
              <a:t>10 </a:t>
            </a:r>
            <a:r>
              <a:rPr lang="en-US" dirty="0">
                <a:latin typeface="Cooper Black" panose="0208090404030B020404" pitchFamily="18" charset="0"/>
              </a:rPr>
              <a:t>= </a:t>
            </a:r>
            <a:r>
              <a:rPr lang="en-US" dirty="0" smtClean="0">
                <a:latin typeface="Cooper Black" panose="0208090404030B020404" pitchFamily="18" charset="0"/>
              </a:rPr>
              <a:t>13.3</a:t>
            </a:r>
            <a:endParaRPr lang="en-US" dirty="0">
              <a:latin typeface="Cooper Black" panose="0208090404030B020404" pitchFamily="18" charset="0"/>
            </a:endParaRPr>
          </a:p>
          <a:p>
            <a:r>
              <a:rPr lang="en-US" dirty="0">
                <a:latin typeface="Cooper Black" panose="0208090404030B020404" pitchFamily="18" charset="0"/>
              </a:rPr>
              <a:t>Sub-Total for Category B papers = </a:t>
            </a:r>
            <a:r>
              <a:rPr lang="en-US" dirty="0" smtClean="0">
                <a:latin typeface="Cooper Black" panose="0208090404030B020404" pitchFamily="18" charset="0"/>
              </a:rPr>
              <a:t>37.3</a:t>
            </a:r>
            <a:endParaRPr lang="en-US" dirty="0">
              <a:latin typeface="Cooper Black" panose="0208090404030B020404" pitchFamily="18" charset="0"/>
            </a:endParaRPr>
          </a:p>
          <a:p>
            <a:endParaRPr lang="en-US" dirty="0"/>
          </a:p>
        </p:txBody>
      </p:sp>
    </p:spTree>
    <p:extLst>
      <p:ext uri="{BB962C8B-B14F-4D97-AF65-F5344CB8AC3E}">
        <p14:creationId xmlns:p14="http://schemas.microsoft.com/office/powerpoint/2010/main" val="115137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099"/>
            <a:ext cx="10515600" cy="1325563"/>
          </a:xfrm>
        </p:spPr>
        <p:txBody>
          <a:bodyPr/>
          <a:lstStyle/>
          <a:p>
            <a:pPr algn="ctr"/>
            <a:r>
              <a:rPr lang="en-US" dirty="0" smtClean="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506662"/>
            <a:ext cx="10515600" cy="4351338"/>
          </a:xfrm>
        </p:spPr>
        <p:txBody>
          <a:bodyPr/>
          <a:lstStyle/>
          <a:p>
            <a:r>
              <a:rPr lang="en-US" dirty="0" smtClean="0">
                <a:latin typeface="Cooper Black" panose="0208090404030B020404" pitchFamily="18" charset="0"/>
              </a:rPr>
              <a:t>Category C</a:t>
            </a:r>
          </a:p>
          <a:p>
            <a:r>
              <a:rPr lang="en-US" dirty="0" smtClean="0">
                <a:latin typeface="Cooper Black" panose="0208090404030B020404" pitchFamily="18" charset="0"/>
              </a:rPr>
              <a:t>Lead authored articles = 1.5 x 11 = 16.5</a:t>
            </a:r>
          </a:p>
          <a:p>
            <a:r>
              <a:rPr lang="en-US" dirty="0" smtClean="0">
                <a:latin typeface="Cooper Black" panose="0208090404030B020404" pitchFamily="18" charset="0"/>
              </a:rPr>
              <a:t>Sub-Total for Category C papers = 16.5 </a:t>
            </a:r>
          </a:p>
          <a:p>
            <a:r>
              <a:rPr lang="en-US" dirty="0" smtClean="0">
                <a:latin typeface="Cooper Black" panose="0208090404030B020404" pitchFamily="18" charset="0"/>
              </a:rPr>
              <a:t>Total points earned = Sub-Total for Category A papers + Sub-Total for Category B papers + Sub-Total for Category C papers = 10.8 + 37.3 + 16.5 = </a:t>
            </a:r>
            <a:r>
              <a:rPr lang="en-US" b="1" dirty="0" smtClean="0">
                <a:latin typeface="Cooper Black" panose="0208090404030B020404" pitchFamily="18" charset="0"/>
              </a:rPr>
              <a:t>64.6</a:t>
            </a:r>
            <a:r>
              <a:rPr lang="en-US" dirty="0" smtClean="0">
                <a:latin typeface="Cooper Black" panose="0208090404030B020404" pitchFamily="18" charset="0"/>
              </a:rPr>
              <a:t> out of the maximum attainable points of ((</a:t>
            </a:r>
            <a:r>
              <a:rPr lang="en-US" b="1" dirty="0" smtClean="0">
                <a:latin typeface="Cooper Black" panose="0208090404030B020404" pitchFamily="18" charset="0"/>
              </a:rPr>
              <a:t>2.5 x 5) + (2 x 22) + (1.5 x 11) = 12.5 + 44 + 16.5 = 73)</a:t>
            </a:r>
            <a:r>
              <a:rPr lang="en-US" dirty="0" smtClean="0">
                <a:latin typeface="Cooper Black" panose="0208090404030B020404" pitchFamily="18" charset="0"/>
              </a:rPr>
              <a:t>) that can be accumulated from the 5 Category A, 22 Category B and 11 Category C publications.</a:t>
            </a:r>
          </a:p>
          <a:p>
            <a:endParaRPr lang="en-US" dirty="0" smtClean="0">
              <a:latin typeface="Cooper Black" panose="0208090404030B020404" pitchFamily="18" charset="0"/>
            </a:endParaRPr>
          </a:p>
          <a:p>
            <a:endParaRPr lang="en-US" dirty="0">
              <a:latin typeface="Cooper Black" panose="0208090404030B020404" pitchFamily="18" charset="0"/>
            </a:endParaRPr>
          </a:p>
        </p:txBody>
      </p:sp>
    </p:spTree>
    <p:extLst>
      <p:ext uri="{BB962C8B-B14F-4D97-AF65-F5344CB8AC3E}">
        <p14:creationId xmlns:p14="http://schemas.microsoft.com/office/powerpoint/2010/main" val="380101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896"/>
            <a:ext cx="10515600" cy="1325563"/>
          </a:xfrm>
        </p:spPr>
        <p:txBody>
          <a:bodyPr/>
          <a:lstStyle/>
          <a:p>
            <a:pPr algn="ctr"/>
            <a:r>
              <a:rPr lang="en-US" dirty="0" smtClean="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506662"/>
            <a:ext cx="10515600" cy="4351338"/>
          </a:xfrm>
        </p:spPr>
        <p:txBody>
          <a:bodyPr>
            <a:normAutofit/>
          </a:bodyPr>
          <a:lstStyle/>
          <a:p>
            <a:r>
              <a:rPr lang="en-US" dirty="0" smtClean="0">
                <a:latin typeface="Cooper Black" panose="0208090404030B020404" pitchFamily="18" charset="0"/>
              </a:rPr>
              <a:t>From Table 1,</a:t>
            </a:r>
          </a:p>
          <a:p>
            <a:r>
              <a:rPr lang="en-US" dirty="0" smtClean="0">
                <a:latin typeface="Cooper Black" panose="0208090404030B020404" pitchFamily="18" charset="0"/>
              </a:rPr>
              <a:t>The maximum points which a candidate being considered for promotion to the rank of Professor can earn under </a:t>
            </a:r>
            <a:r>
              <a:rPr lang="en-US" dirty="0">
                <a:latin typeface="Cooper Black" panose="0208090404030B020404" pitchFamily="18" charset="0"/>
              </a:rPr>
              <a:t>Publications and creative </a:t>
            </a:r>
            <a:r>
              <a:rPr lang="en-US" dirty="0" smtClean="0">
                <a:latin typeface="Cooper Black" panose="0208090404030B020404" pitchFamily="18" charset="0"/>
              </a:rPr>
              <a:t>works is 45.</a:t>
            </a:r>
          </a:p>
          <a:p>
            <a:r>
              <a:rPr lang="en-US" dirty="0" smtClean="0">
                <a:latin typeface="Cooper Black" panose="0208090404030B020404" pitchFamily="18" charset="0"/>
              </a:rPr>
              <a:t>Hence, the score of 64.6 out of 73 earned by the candidate has to be converted to its equivalent on the scale of 45.</a:t>
            </a:r>
          </a:p>
          <a:p>
            <a:pPr marL="0" indent="0">
              <a:buNone/>
            </a:pPr>
            <a:r>
              <a:rPr lang="en-US" dirty="0" smtClean="0">
                <a:latin typeface="Cooper Black" panose="0208090404030B020404" pitchFamily="18" charset="0"/>
              </a:rPr>
              <a:t>                              64.6  =     x </a:t>
            </a:r>
          </a:p>
          <a:p>
            <a:pPr marL="0" indent="0">
              <a:buNone/>
            </a:pPr>
            <a:r>
              <a:rPr lang="en-US" dirty="0" smtClean="0">
                <a:latin typeface="Cooper Black" panose="0208090404030B020404" pitchFamily="18" charset="0"/>
              </a:rPr>
              <a:t>                              </a:t>
            </a:r>
            <a:r>
              <a:rPr lang="en-US" dirty="0">
                <a:latin typeface="Cooper Black" panose="0208090404030B020404" pitchFamily="18" charset="0"/>
              </a:rPr>
              <a:t> </a:t>
            </a:r>
            <a:r>
              <a:rPr lang="en-US" dirty="0" smtClean="0">
                <a:latin typeface="Cooper Black" panose="0208090404030B020404" pitchFamily="18" charset="0"/>
              </a:rPr>
              <a:t>73           45</a:t>
            </a:r>
          </a:p>
        </p:txBody>
      </p:sp>
      <p:cxnSp>
        <p:nvCxnSpPr>
          <p:cNvPr id="5" name="Straight Connector 4"/>
          <p:cNvCxnSpPr/>
          <p:nvPr/>
        </p:nvCxnSpPr>
        <p:spPr>
          <a:xfrm flipV="1">
            <a:off x="3667868" y="6052375"/>
            <a:ext cx="618186" cy="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61397" y="6065950"/>
            <a:ext cx="56667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5754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099"/>
            <a:ext cx="10515600" cy="1325563"/>
          </a:xfrm>
        </p:spPr>
        <p:txBody>
          <a:bodyPr/>
          <a:lstStyle/>
          <a:p>
            <a:pPr algn="ctr"/>
            <a:r>
              <a:rPr lang="en-US" dirty="0" smtClean="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506662"/>
            <a:ext cx="10515600" cy="4351338"/>
          </a:xfrm>
        </p:spPr>
        <p:txBody>
          <a:bodyPr>
            <a:normAutofit/>
          </a:bodyPr>
          <a:lstStyle/>
          <a:p>
            <a:r>
              <a:rPr lang="en-US" dirty="0" smtClean="0">
                <a:latin typeface="Cooper Black" panose="0208090404030B020404" pitchFamily="18" charset="0"/>
              </a:rPr>
              <a:t>By cross multiplication, we have:</a:t>
            </a:r>
          </a:p>
          <a:p>
            <a:r>
              <a:rPr lang="en-US" dirty="0" smtClean="0">
                <a:latin typeface="Cooper Black" panose="0208090404030B020404" pitchFamily="18" charset="0"/>
              </a:rPr>
              <a:t>x </a:t>
            </a:r>
            <a:r>
              <a:rPr lang="en-US" dirty="0" err="1" smtClean="0">
                <a:latin typeface="Cooper Black" panose="0208090404030B020404" pitchFamily="18" charset="0"/>
              </a:rPr>
              <a:t>X</a:t>
            </a:r>
            <a:r>
              <a:rPr lang="en-US" dirty="0" smtClean="0">
                <a:latin typeface="Cooper Black" panose="0208090404030B020404" pitchFamily="18" charset="0"/>
              </a:rPr>
              <a:t> 73 = 64.6 x 45</a:t>
            </a:r>
          </a:p>
          <a:p>
            <a:r>
              <a:rPr lang="en-US" dirty="0" smtClean="0">
                <a:latin typeface="Cooper Black" panose="0208090404030B020404" pitchFamily="18" charset="0"/>
              </a:rPr>
              <a:t>73x = 2907</a:t>
            </a:r>
          </a:p>
          <a:p>
            <a:r>
              <a:rPr lang="en-US" dirty="0" smtClean="0">
                <a:latin typeface="Cooper Black" panose="0208090404030B020404" pitchFamily="18" charset="0"/>
              </a:rPr>
              <a:t>x =    2907</a:t>
            </a:r>
            <a:endParaRPr lang="en-US" dirty="0">
              <a:latin typeface="Cooper Black" panose="0208090404030B020404" pitchFamily="18" charset="0"/>
            </a:endParaRPr>
          </a:p>
          <a:p>
            <a:pPr marL="0" indent="0">
              <a:buNone/>
            </a:pPr>
            <a:r>
              <a:rPr lang="en-US" dirty="0" smtClean="0">
                <a:latin typeface="Cooper Black" panose="0208090404030B020404" pitchFamily="18" charset="0"/>
              </a:rPr>
              <a:t>              73</a:t>
            </a:r>
          </a:p>
          <a:p>
            <a:r>
              <a:rPr lang="en-US" dirty="0" smtClean="0">
                <a:latin typeface="Cooper Black" panose="0208090404030B020404" pitchFamily="18" charset="0"/>
              </a:rPr>
              <a:t>x = 39.8</a:t>
            </a:r>
          </a:p>
          <a:p>
            <a:r>
              <a:rPr lang="en-US" dirty="0" smtClean="0">
                <a:latin typeface="Cooper Black" panose="0208090404030B020404" pitchFamily="18" charset="0"/>
              </a:rPr>
              <a:t>Hence, the candidate earned 39.8 out of the maximum 45 points attainable under publications and creative works for promotion to the rank of Professor.</a:t>
            </a:r>
          </a:p>
          <a:p>
            <a:pPr marL="0" indent="0">
              <a:buNone/>
            </a:pPr>
            <a:endParaRPr lang="en-US" dirty="0" smtClean="0">
              <a:latin typeface="Cooper Black" panose="0208090404030B020404" pitchFamily="18" charset="0"/>
            </a:endParaRPr>
          </a:p>
          <a:p>
            <a:endParaRPr lang="en-US" dirty="0">
              <a:latin typeface="Cooper Black" panose="0208090404030B020404" pitchFamily="18" charset="0"/>
            </a:endParaRPr>
          </a:p>
        </p:txBody>
      </p:sp>
      <p:cxnSp>
        <p:nvCxnSpPr>
          <p:cNvPr id="5" name="Straight Connector 4"/>
          <p:cNvCxnSpPr/>
          <p:nvPr/>
        </p:nvCxnSpPr>
        <p:spPr>
          <a:xfrm flipV="1">
            <a:off x="1893195" y="4559122"/>
            <a:ext cx="1120462" cy="128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2441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9173"/>
            <a:ext cx="10515600" cy="1325563"/>
          </a:xfrm>
        </p:spPr>
        <p:txBody>
          <a:bodyPr/>
          <a:lstStyle/>
          <a:p>
            <a:pPr algn="ctr"/>
            <a:r>
              <a:rPr lang="en-US" dirty="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071955"/>
            <a:ext cx="10515600" cy="4786045"/>
          </a:xfrm>
        </p:spPr>
        <p:txBody>
          <a:bodyPr/>
          <a:lstStyle/>
          <a:p>
            <a:endParaRPr lang="en-US" dirty="0" smtClean="0">
              <a:latin typeface="Cooper Black" panose="0208090404030B020404" pitchFamily="18" charset="0"/>
            </a:endParaRPr>
          </a:p>
          <a:p>
            <a:r>
              <a:rPr lang="en-US" dirty="0" smtClean="0">
                <a:latin typeface="Cooper Black" panose="0208090404030B020404" pitchFamily="18" charset="0"/>
              </a:rPr>
              <a:t>Under </a:t>
            </a:r>
            <a:r>
              <a:rPr lang="en-US" dirty="0">
                <a:latin typeface="Cooper Black" panose="0208090404030B020404" pitchFamily="18" charset="0"/>
              </a:rPr>
              <a:t>t</a:t>
            </a:r>
            <a:r>
              <a:rPr lang="en-US" dirty="0" smtClean="0">
                <a:latin typeface="Cooper Black" panose="0208090404030B020404" pitchFamily="18" charset="0"/>
              </a:rPr>
              <a:t>eaching </a:t>
            </a:r>
            <a:r>
              <a:rPr lang="en-US" dirty="0">
                <a:latin typeface="Cooper Black" panose="0208090404030B020404" pitchFamily="18" charset="0"/>
              </a:rPr>
              <a:t>and </a:t>
            </a:r>
            <a:r>
              <a:rPr lang="en-US" dirty="0" smtClean="0">
                <a:latin typeface="Cooper Black" panose="0208090404030B020404" pitchFamily="18" charset="0"/>
              </a:rPr>
              <a:t>professional experience, she had the following scores:</a:t>
            </a:r>
          </a:p>
          <a:p>
            <a:r>
              <a:rPr lang="en-US" dirty="0" smtClean="0">
                <a:latin typeface="Cooper Black" panose="0208090404030B020404" pitchFamily="18" charset="0"/>
              </a:rPr>
              <a:t>Length of Teaching – 8 points</a:t>
            </a:r>
          </a:p>
          <a:p>
            <a:r>
              <a:rPr lang="en-US" dirty="0">
                <a:latin typeface="Cooper Black" panose="0208090404030B020404" pitchFamily="18" charset="0"/>
              </a:rPr>
              <a:t>Quality of Teaching/Students’ </a:t>
            </a:r>
            <a:r>
              <a:rPr lang="en-US" dirty="0" smtClean="0">
                <a:latin typeface="Cooper Black" panose="0208090404030B020404" pitchFamily="18" charset="0"/>
              </a:rPr>
              <a:t>Assessment – 5 points</a:t>
            </a:r>
          </a:p>
          <a:p>
            <a:r>
              <a:rPr lang="en-US" dirty="0">
                <a:latin typeface="Cooper Black" panose="0208090404030B020404" pitchFamily="18" charset="0"/>
              </a:rPr>
              <a:t>Computer Literacy </a:t>
            </a:r>
            <a:r>
              <a:rPr lang="en-US" dirty="0" smtClean="0">
                <a:latin typeface="Cooper Black" panose="0208090404030B020404" pitchFamily="18" charset="0"/>
              </a:rPr>
              <a:t>– 4 points</a:t>
            </a:r>
          </a:p>
          <a:p>
            <a:r>
              <a:rPr lang="en-US" dirty="0">
                <a:latin typeface="Cooper Black" panose="0208090404030B020404" pitchFamily="18" charset="0"/>
              </a:rPr>
              <a:t>Course Outlines </a:t>
            </a:r>
            <a:r>
              <a:rPr lang="en-US" dirty="0" smtClean="0">
                <a:latin typeface="Cooper Black" panose="0208090404030B020404" pitchFamily="18" charset="0"/>
              </a:rPr>
              <a:t>– 4 points</a:t>
            </a:r>
          </a:p>
          <a:p>
            <a:r>
              <a:rPr lang="en-US" dirty="0" smtClean="0">
                <a:latin typeface="Cooper Black" panose="0208090404030B020404" pitchFamily="18" charset="0"/>
              </a:rPr>
              <a:t>Total points earned by the candidate for teaching </a:t>
            </a:r>
            <a:r>
              <a:rPr lang="en-US" dirty="0">
                <a:latin typeface="Cooper Black" panose="0208090404030B020404" pitchFamily="18" charset="0"/>
              </a:rPr>
              <a:t>and </a:t>
            </a:r>
            <a:r>
              <a:rPr lang="en-US" dirty="0" smtClean="0">
                <a:latin typeface="Cooper Black" panose="0208090404030B020404" pitchFamily="18" charset="0"/>
              </a:rPr>
              <a:t>professional </a:t>
            </a:r>
            <a:r>
              <a:rPr lang="en-US" dirty="0">
                <a:latin typeface="Cooper Black" panose="0208090404030B020404" pitchFamily="18" charset="0"/>
              </a:rPr>
              <a:t>e</a:t>
            </a:r>
            <a:r>
              <a:rPr lang="en-US" dirty="0" smtClean="0">
                <a:latin typeface="Cooper Black" panose="0208090404030B020404" pitchFamily="18" charset="0"/>
              </a:rPr>
              <a:t>xperience = 8 + 5 + 4 + 4 = 21 points</a:t>
            </a:r>
            <a:endParaRPr lang="en-US" dirty="0">
              <a:latin typeface="Cooper Black" panose="0208090404030B020404" pitchFamily="18" charset="0"/>
            </a:endParaRPr>
          </a:p>
          <a:p>
            <a:endParaRPr lang="en-US" dirty="0">
              <a:latin typeface="Cooper Black" panose="0208090404030B020404" pitchFamily="18" charset="0"/>
            </a:endParaRPr>
          </a:p>
        </p:txBody>
      </p:sp>
    </p:spTree>
    <p:extLst>
      <p:ext uri="{BB962C8B-B14F-4D97-AF65-F5344CB8AC3E}">
        <p14:creationId xmlns:p14="http://schemas.microsoft.com/office/powerpoint/2010/main" val="1012658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11"/>
            <a:ext cx="10515600" cy="1325563"/>
          </a:xfrm>
        </p:spPr>
        <p:txBody>
          <a:bodyPr/>
          <a:lstStyle/>
          <a:p>
            <a:pPr algn="ctr"/>
            <a:r>
              <a:rPr lang="en-US" dirty="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405174"/>
            <a:ext cx="10515600" cy="4351338"/>
          </a:xfrm>
        </p:spPr>
        <p:txBody>
          <a:bodyPr/>
          <a:lstStyle/>
          <a:p>
            <a:r>
              <a:rPr lang="en-US" dirty="0" smtClean="0">
                <a:latin typeface="Cooper Black" panose="0208090404030B020404" pitchFamily="18" charset="0"/>
              </a:rPr>
              <a:t>For the rank of a Professor, the maximum attainable points under </a:t>
            </a:r>
            <a:r>
              <a:rPr lang="en-US" dirty="0">
                <a:latin typeface="Cooper Black" panose="0208090404030B020404" pitchFamily="18" charset="0"/>
              </a:rPr>
              <a:t>teaching and professional </a:t>
            </a:r>
            <a:r>
              <a:rPr lang="en-US" dirty="0" smtClean="0">
                <a:latin typeface="Cooper Black" panose="0208090404030B020404" pitchFamily="18" charset="0"/>
              </a:rPr>
              <a:t>experience is 25 points.</a:t>
            </a:r>
          </a:p>
          <a:p>
            <a:r>
              <a:rPr lang="en-US" dirty="0" smtClean="0">
                <a:latin typeface="Cooper Black" panose="0208090404030B020404" pitchFamily="18" charset="0"/>
              </a:rPr>
              <a:t>Score of the candidate expressed as a percentage of the </a:t>
            </a:r>
            <a:r>
              <a:rPr lang="en-US" dirty="0">
                <a:latin typeface="Cooper Black" panose="0208090404030B020404" pitchFamily="18" charset="0"/>
              </a:rPr>
              <a:t>maximum attainable points </a:t>
            </a:r>
            <a:r>
              <a:rPr lang="en-US" dirty="0" smtClean="0">
                <a:latin typeface="Cooper Black" panose="0208090404030B020404" pitchFamily="18" charset="0"/>
              </a:rPr>
              <a:t>for </a:t>
            </a:r>
            <a:r>
              <a:rPr lang="en-US" dirty="0">
                <a:latin typeface="Cooper Black" panose="0208090404030B020404" pitchFamily="18" charset="0"/>
              </a:rPr>
              <a:t>teaching and professional </a:t>
            </a:r>
            <a:r>
              <a:rPr lang="en-US" dirty="0" smtClean="0">
                <a:latin typeface="Cooper Black" panose="0208090404030B020404" pitchFamily="18" charset="0"/>
              </a:rPr>
              <a:t>experience = 21 x 100 = 84% </a:t>
            </a:r>
          </a:p>
          <a:p>
            <a:pPr marL="0" indent="0">
              <a:buNone/>
            </a:pPr>
            <a:r>
              <a:rPr lang="en-US" dirty="0">
                <a:latin typeface="Cooper Black" panose="0208090404030B020404" pitchFamily="18" charset="0"/>
              </a:rPr>
              <a:t> </a:t>
            </a:r>
            <a:r>
              <a:rPr lang="en-US" dirty="0" smtClean="0">
                <a:latin typeface="Cooper Black" panose="0208090404030B020404" pitchFamily="18" charset="0"/>
              </a:rPr>
              <a:t>                                                      25</a:t>
            </a:r>
          </a:p>
          <a:p>
            <a:pPr marL="0" indent="0">
              <a:buNone/>
            </a:pPr>
            <a:r>
              <a:rPr lang="en-US" dirty="0">
                <a:latin typeface="Cooper Black" panose="0208090404030B020404" pitchFamily="18" charset="0"/>
              </a:rPr>
              <a:t>w</a:t>
            </a:r>
            <a:r>
              <a:rPr lang="en-US" dirty="0" smtClean="0">
                <a:latin typeface="Cooper Black" panose="0208090404030B020404" pitchFamily="18" charset="0"/>
              </a:rPr>
              <a:t>hich is above 70</a:t>
            </a:r>
            <a:r>
              <a:rPr lang="en-US" dirty="0">
                <a:latin typeface="Cooper Black" panose="0208090404030B020404" pitchFamily="18" charset="0"/>
              </a:rPr>
              <a:t>% of the maximum attainable points under t</a:t>
            </a:r>
            <a:r>
              <a:rPr lang="en-US" dirty="0" smtClean="0">
                <a:latin typeface="Cooper Black" panose="0208090404030B020404" pitchFamily="18" charset="0"/>
              </a:rPr>
              <a:t>eaching/Professional </a:t>
            </a:r>
            <a:r>
              <a:rPr lang="en-US" dirty="0">
                <a:latin typeface="Cooper Black" panose="0208090404030B020404" pitchFamily="18" charset="0"/>
              </a:rPr>
              <a:t>e</a:t>
            </a:r>
            <a:r>
              <a:rPr lang="en-US" dirty="0" smtClean="0">
                <a:latin typeface="Cooper Black" panose="0208090404030B020404" pitchFamily="18" charset="0"/>
              </a:rPr>
              <a:t>xperience for promotion to the rank of a Professor.</a:t>
            </a:r>
            <a:endParaRPr lang="en-US" dirty="0">
              <a:latin typeface="Cooper Black" panose="0208090404030B020404" pitchFamily="18" charset="0"/>
            </a:endParaRPr>
          </a:p>
        </p:txBody>
      </p:sp>
      <p:cxnSp>
        <p:nvCxnSpPr>
          <p:cNvPr id="8" name="Straight Connector 7"/>
          <p:cNvCxnSpPr/>
          <p:nvPr/>
        </p:nvCxnSpPr>
        <p:spPr>
          <a:xfrm>
            <a:off x="5793347" y="4945486"/>
            <a:ext cx="42500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6932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595" y="1101145"/>
            <a:ext cx="10515600" cy="1325563"/>
          </a:xfrm>
        </p:spPr>
        <p:txBody>
          <a:bodyPr/>
          <a:lstStyle/>
          <a:p>
            <a:pPr algn="ctr"/>
            <a:r>
              <a:rPr lang="en-US" dirty="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696533" y="2506662"/>
            <a:ext cx="10515600" cy="4351338"/>
          </a:xfrm>
        </p:spPr>
        <p:txBody>
          <a:bodyPr/>
          <a:lstStyle/>
          <a:p>
            <a:r>
              <a:rPr lang="en-US" dirty="0" smtClean="0">
                <a:latin typeface="Cooper Black" panose="0208090404030B020404" pitchFamily="18" charset="0"/>
              </a:rPr>
              <a:t>Under alignment with core values, she scored 8.5 of the maximum attainable 10 points.</a:t>
            </a:r>
          </a:p>
          <a:p>
            <a:r>
              <a:rPr lang="en-US" dirty="0">
                <a:latin typeface="Cooper Black" panose="0208090404030B020404" pitchFamily="18" charset="0"/>
              </a:rPr>
              <a:t>Score of the candidate expressed as a percentage of the maximum attainable points </a:t>
            </a:r>
            <a:r>
              <a:rPr lang="en-US" dirty="0" smtClean="0">
                <a:latin typeface="Cooper Black" panose="0208090404030B020404" pitchFamily="18" charset="0"/>
              </a:rPr>
              <a:t>for </a:t>
            </a:r>
            <a:r>
              <a:rPr lang="en-US" dirty="0">
                <a:latin typeface="Cooper Black" panose="0208090404030B020404" pitchFamily="18" charset="0"/>
              </a:rPr>
              <a:t>alignment with core </a:t>
            </a:r>
            <a:r>
              <a:rPr lang="en-US" dirty="0" smtClean="0">
                <a:latin typeface="Cooper Black" panose="0208090404030B020404" pitchFamily="18" charset="0"/>
              </a:rPr>
              <a:t>values = 8.5 x 100 = 85%    </a:t>
            </a:r>
          </a:p>
          <a:p>
            <a:pPr marL="0" indent="0">
              <a:buNone/>
            </a:pPr>
            <a:r>
              <a:rPr lang="en-US" dirty="0">
                <a:latin typeface="Cooper Black" panose="0208090404030B020404" pitchFamily="18" charset="0"/>
              </a:rPr>
              <a:t> </a:t>
            </a:r>
            <a:r>
              <a:rPr lang="en-US" dirty="0" smtClean="0">
                <a:latin typeface="Cooper Black" panose="0208090404030B020404" pitchFamily="18" charset="0"/>
              </a:rPr>
              <a:t>                   10</a:t>
            </a:r>
          </a:p>
          <a:p>
            <a:pPr marL="0" indent="0">
              <a:buNone/>
            </a:pPr>
            <a:r>
              <a:rPr lang="en-US" dirty="0">
                <a:latin typeface="Cooper Black" panose="0208090404030B020404" pitchFamily="18" charset="0"/>
              </a:rPr>
              <a:t>which is above 70% of the maximum attainable points under alignment with core </a:t>
            </a:r>
            <a:r>
              <a:rPr lang="en-US" dirty="0" smtClean="0">
                <a:latin typeface="Cooper Black" panose="0208090404030B020404" pitchFamily="18" charset="0"/>
              </a:rPr>
              <a:t>values for promotion to the </a:t>
            </a:r>
            <a:r>
              <a:rPr lang="en-US" dirty="0">
                <a:latin typeface="Cooper Black" panose="0208090404030B020404" pitchFamily="18" charset="0"/>
              </a:rPr>
              <a:t>rank of a Professor.</a:t>
            </a:r>
          </a:p>
        </p:txBody>
      </p:sp>
      <p:cxnSp>
        <p:nvCxnSpPr>
          <p:cNvPr id="5" name="Straight Connector 4"/>
          <p:cNvCxnSpPr/>
          <p:nvPr/>
        </p:nvCxnSpPr>
        <p:spPr>
          <a:xfrm>
            <a:off x="2550018" y="4676752"/>
            <a:ext cx="46363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715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728"/>
            <a:ext cx="10515600" cy="1325563"/>
          </a:xfrm>
        </p:spPr>
        <p:txBody>
          <a:bodyPr/>
          <a:lstStyle/>
          <a:p>
            <a:pPr algn="ctr"/>
            <a:r>
              <a:rPr lang="en-US" dirty="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1487510"/>
            <a:ext cx="10515600" cy="5370490"/>
          </a:xfrm>
        </p:spPr>
        <p:txBody>
          <a:bodyPr>
            <a:normAutofit lnSpcReduction="10000"/>
          </a:bodyPr>
          <a:lstStyle/>
          <a:p>
            <a:endParaRPr lang="en-US" dirty="0" smtClean="0">
              <a:latin typeface="Cooper Black" panose="0208090404030B020404" pitchFamily="18" charset="0"/>
            </a:endParaRPr>
          </a:p>
          <a:p>
            <a:r>
              <a:rPr lang="en-US" dirty="0" smtClean="0">
                <a:latin typeface="Cooper Black" panose="0208090404030B020404" pitchFamily="18" charset="0"/>
              </a:rPr>
              <a:t>The candidate has the following scores against the respective criteria</a:t>
            </a:r>
          </a:p>
          <a:p>
            <a:r>
              <a:rPr lang="en-US" dirty="0" smtClean="0">
                <a:latin typeface="Cooper Black" panose="0208090404030B020404" pitchFamily="18" charset="0"/>
              </a:rPr>
              <a:t>Community Service - 7</a:t>
            </a:r>
          </a:p>
          <a:p>
            <a:r>
              <a:rPr lang="en-US" dirty="0">
                <a:latin typeface="Cooper Black" panose="0208090404030B020404" pitchFamily="18" charset="0"/>
              </a:rPr>
              <a:t>Leadership </a:t>
            </a:r>
            <a:r>
              <a:rPr lang="en-US" dirty="0" smtClean="0">
                <a:latin typeface="Cooper Black" panose="0208090404030B020404" pitchFamily="18" charset="0"/>
              </a:rPr>
              <a:t>skills/traits – 5</a:t>
            </a:r>
          </a:p>
          <a:p>
            <a:r>
              <a:rPr lang="en-US" dirty="0">
                <a:latin typeface="Cooper Black" panose="0208090404030B020404" pitchFamily="18" charset="0"/>
              </a:rPr>
              <a:t>Research </a:t>
            </a:r>
            <a:r>
              <a:rPr lang="en-US" dirty="0" smtClean="0">
                <a:latin typeface="Cooper Black" panose="0208090404030B020404" pitchFamily="18" charset="0"/>
              </a:rPr>
              <a:t>Grant – 1</a:t>
            </a:r>
          </a:p>
          <a:p>
            <a:r>
              <a:rPr lang="en-US" dirty="0">
                <a:latin typeface="Cooper Black" panose="0208090404030B020404" pitchFamily="18" charset="0"/>
              </a:rPr>
              <a:t>Local and International </a:t>
            </a:r>
            <a:r>
              <a:rPr lang="en-US" dirty="0" smtClean="0">
                <a:latin typeface="Cooper Black" panose="0208090404030B020404" pitchFamily="18" charset="0"/>
              </a:rPr>
              <a:t>fellowship – 1</a:t>
            </a:r>
          </a:p>
          <a:p>
            <a:r>
              <a:rPr lang="en-US" dirty="0">
                <a:latin typeface="Cooper Black" panose="0208090404030B020404" pitchFamily="18" charset="0"/>
              </a:rPr>
              <a:t>Conference/Learned Society </a:t>
            </a:r>
            <a:r>
              <a:rPr lang="en-US" dirty="0" smtClean="0">
                <a:latin typeface="Cooper Black" panose="0208090404030B020404" pitchFamily="18" charset="0"/>
              </a:rPr>
              <a:t>Activities – 1</a:t>
            </a:r>
          </a:p>
          <a:p>
            <a:r>
              <a:rPr lang="en-US" dirty="0" smtClean="0">
                <a:latin typeface="Cooper Black" panose="0208090404030B020404" pitchFamily="18" charset="0"/>
              </a:rPr>
              <a:t>Total points accumulated by candidate = 39.8 + 21 + 8.5 + 7 + 5 + 1 + 1 + 1 = 84.3 </a:t>
            </a:r>
            <a:r>
              <a:rPr lang="en-US" dirty="0">
                <a:latin typeface="Cooper Black" panose="0208090404030B020404" pitchFamily="18" charset="0"/>
              </a:rPr>
              <a:t>which is above 70% of the </a:t>
            </a:r>
            <a:r>
              <a:rPr lang="en-US" dirty="0" smtClean="0">
                <a:latin typeface="Cooper Black" panose="0208090404030B020404" pitchFamily="18" charset="0"/>
              </a:rPr>
              <a:t>total </a:t>
            </a:r>
            <a:r>
              <a:rPr lang="en-US" dirty="0">
                <a:latin typeface="Cooper Black" panose="0208090404030B020404" pitchFamily="18" charset="0"/>
              </a:rPr>
              <a:t>points </a:t>
            </a:r>
            <a:r>
              <a:rPr lang="en-US" dirty="0" smtClean="0">
                <a:latin typeface="Cooper Black" panose="0208090404030B020404" pitchFamily="18" charset="0"/>
              </a:rPr>
              <a:t>obtainable by a candidate applying for promotion to the rank of a Professor.</a:t>
            </a:r>
            <a:endParaRPr lang="en-US" dirty="0">
              <a:latin typeface="Cooper Black" panose="0208090404030B020404" pitchFamily="18" charset="0"/>
            </a:endParaRPr>
          </a:p>
        </p:txBody>
      </p:sp>
    </p:spTree>
    <p:extLst>
      <p:ext uri="{BB962C8B-B14F-4D97-AF65-F5344CB8AC3E}">
        <p14:creationId xmlns:p14="http://schemas.microsoft.com/office/powerpoint/2010/main" val="3824098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2357"/>
            <a:ext cx="10515600" cy="1325563"/>
          </a:xfrm>
        </p:spPr>
        <p:txBody>
          <a:bodyPr/>
          <a:lstStyle/>
          <a:p>
            <a:pPr algn="ctr"/>
            <a:r>
              <a:rPr lang="en-US" dirty="0">
                <a:latin typeface="Cooper Black" panose="0208090404030B020404" pitchFamily="18" charset="0"/>
              </a:rPr>
              <a:t>Scenario 2 (Contd.)</a:t>
            </a:r>
          </a:p>
        </p:txBody>
      </p:sp>
      <p:sp>
        <p:nvSpPr>
          <p:cNvPr id="3" name="Content Placeholder 2"/>
          <p:cNvSpPr>
            <a:spLocks noGrp="1"/>
          </p:cNvSpPr>
          <p:nvPr>
            <p:ph idx="1"/>
          </p:nvPr>
        </p:nvSpPr>
        <p:spPr>
          <a:xfrm>
            <a:off x="838200" y="1513267"/>
            <a:ext cx="10515600" cy="5344733"/>
          </a:xfrm>
        </p:spPr>
        <p:txBody>
          <a:bodyPr>
            <a:normAutofit fontScale="92500" lnSpcReduction="10000"/>
          </a:bodyPr>
          <a:lstStyle/>
          <a:p>
            <a:pPr marL="0" indent="0" algn="ctr">
              <a:buNone/>
            </a:pPr>
            <a:endParaRPr lang="en-US" sz="2600" u="sng" dirty="0" smtClean="0">
              <a:latin typeface="Cooper Black" panose="0208090404030B020404" pitchFamily="18" charset="0"/>
            </a:endParaRPr>
          </a:p>
          <a:p>
            <a:pPr marL="0" indent="0" algn="ctr">
              <a:buNone/>
            </a:pPr>
            <a:r>
              <a:rPr lang="en-US" sz="2600" u="sng" dirty="0" smtClean="0">
                <a:latin typeface="Cooper Black" panose="0208090404030B020404" pitchFamily="18" charset="0"/>
              </a:rPr>
              <a:t>Percentage Distribution of Articles</a:t>
            </a:r>
          </a:p>
          <a:p>
            <a:pPr marL="0" indent="0">
              <a:buNone/>
            </a:pPr>
            <a:r>
              <a:rPr lang="en-US" sz="2600" dirty="0">
                <a:latin typeface="Cooper Black" panose="0208090404030B020404" pitchFamily="18" charset="0"/>
              </a:rPr>
              <a:t> </a:t>
            </a:r>
            <a:r>
              <a:rPr lang="en-US" sz="2600" dirty="0" smtClean="0">
                <a:latin typeface="Cooper Black" panose="0208090404030B020404" pitchFamily="18" charset="0"/>
              </a:rPr>
              <a:t>  Using the scenario just cited, the candidate had:</a:t>
            </a:r>
          </a:p>
          <a:p>
            <a:r>
              <a:rPr lang="en-US" sz="2600" dirty="0" smtClean="0">
                <a:latin typeface="Cooper Black" panose="0208090404030B020404" pitchFamily="18" charset="0"/>
              </a:rPr>
              <a:t>5 papers in Category A =  5    x  100 = 13.2%. </a:t>
            </a:r>
          </a:p>
          <a:p>
            <a:pPr marL="0" indent="0">
              <a:buNone/>
            </a:pPr>
            <a:r>
              <a:rPr lang="en-US" sz="2600" dirty="0">
                <a:latin typeface="Cooper Black" panose="0208090404030B020404" pitchFamily="18" charset="0"/>
              </a:rPr>
              <a:t> </a:t>
            </a:r>
            <a:r>
              <a:rPr lang="en-US" sz="2600" dirty="0" smtClean="0">
                <a:latin typeface="Cooper Black" panose="0208090404030B020404" pitchFamily="18" charset="0"/>
              </a:rPr>
              <a:t>                                                     38</a:t>
            </a:r>
          </a:p>
          <a:p>
            <a:pPr marL="0" indent="0">
              <a:buNone/>
            </a:pPr>
            <a:r>
              <a:rPr lang="en-US" sz="2600" dirty="0" smtClean="0">
                <a:latin typeface="Cooper Black" panose="0208090404030B020404" pitchFamily="18" charset="0"/>
              </a:rPr>
              <a:t>Hence, the candidate met the requirement of having at least 10% of her publications in Category </a:t>
            </a:r>
            <a:r>
              <a:rPr lang="en-US" sz="2600" dirty="0">
                <a:latin typeface="Cooper Black" panose="0208090404030B020404" pitchFamily="18" charset="0"/>
              </a:rPr>
              <a:t>A journals </a:t>
            </a:r>
            <a:endParaRPr lang="en-US" sz="2600" dirty="0" smtClean="0">
              <a:latin typeface="Cooper Black" panose="0208090404030B020404" pitchFamily="18" charset="0"/>
            </a:endParaRPr>
          </a:p>
          <a:p>
            <a:r>
              <a:rPr lang="en-US" sz="2600" dirty="0" smtClean="0">
                <a:latin typeface="Cooper Black" panose="0208090404030B020404" pitchFamily="18" charset="0"/>
              </a:rPr>
              <a:t>22 papers made up of 10 ranked/indexed journals, 6 society journals and 6 institutional journals which all fall under Category B</a:t>
            </a:r>
          </a:p>
          <a:p>
            <a:r>
              <a:rPr lang="en-US" sz="2600" dirty="0" smtClean="0">
                <a:latin typeface="Cooper Black" panose="0208090404030B020404" pitchFamily="18" charset="0"/>
              </a:rPr>
              <a:t>10 ranked/indexed journals = 10   x  100 = 26.3%.</a:t>
            </a:r>
          </a:p>
          <a:p>
            <a:pPr marL="0" indent="0">
              <a:buNone/>
            </a:pPr>
            <a:r>
              <a:rPr lang="en-US" sz="2600" dirty="0" smtClean="0">
                <a:latin typeface="Cooper Black" panose="0208090404030B020404" pitchFamily="18" charset="0"/>
              </a:rPr>
              <a:t>                                                                38</a:t>
            </a:r>
          </a:p>
          <a:p>
            <a:pPr marL="0" indent="0">
              <a:buNone/>
            </a:pPr>
            <a:r>
              <a:rPr lang="en-US" sz="2600" dirty="0" smtClean="0">
                <a:latin typeface="Cooper Black" panose="0208090404030B020404" pitchFamily="18" charset="0"/>
              </a:rPr>
              <a:t>Thus, the candidate satisfied the requirement of having at most 40% of her publications in ranked/indexed journals.</a:t>
            </a:r>
          </a:p>
          <a:p>
            <a:endParaRPr lang="en-US" dirty="0">
              <a:latin typeface="Cooper Black" panose="0208090404030B020404" pitchFamily="18" charset="0"/>
            </a:endParaRPr>
          </a:p>
        </p:txBody>
      </p:sp>
      <p:cxnSp>
        <p:nvCxnSpPr>
          <p:cNvPr id="5" name="Straight Connector 4"/>
          <p:cNvCxnSpPr/>
          <p:nvPr/>
        </p:nvCxnSpPr>
        <p:spPr>
          <a:xfrm flipV="1">
            <a:off x="5043152" y="3155325"/>
            <a:ext cx="321972"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748270" y="5679583"/>
            <a:ext cx="4636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6536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099"/>
            <a:ext cx="10515600" cy="1325563"/>
          </a:xfrm>
        </p:spPr>
        <p:txBody>
          <a:bodyPr/>
          <a:lstStyle/>
          <a:p>
            <a:pPr algn="ctr"/>
            <a:r>
              <a:rPr lang="en-US" dirty="0">
                <a:latin typeface="Cooper Black" panose="0208090404030B020404" pitchFamily="18" charset="0"/>
              </a:rPr>
              <a:t>Scenario 2 (Contd.)</a:t>
            </a:r>
            <a:endParaRPr lang="en-US" dirty="0"/>
          </a:p>
        </p:txBody>
      </p:sp>
      <p:sp>
        <p:nvSpPr>
          <p:cNvPr id="3" name="Content Placeholder 2"/>
          <p:cNvSpPr>
            <a:spLocks noGrp="1"/>
          </p:cNvSpPr>
          <p:nvPr>
            <p:ph idx="1"/>
          </p:nvPr>
        </p:nvSpPr>
        <p:spPr>
          <a:xfrm>
            <a:off x="838200" y="2506662"/>
            <a:ext cx="10515600" cy="4351338"/>
          </a:xfrm>
        </p:spPr>
        <p:txBody>
          <a:bodyPr>
            <a:normAutofit/>
          </a:bodyPr>
          <a:lstStyle/>
          <a:p>
            <a:pPr marL="0" indent="0">
              <a:buNone/>
            </a:pPr>
            <a:endParaRPr lang="en-US" sz="2400" dirty="0">
              <a:latin typeface="Cooper Black" panose="0208090404030B020404" pitchFamily="18" charset="0"/>
            </a:endParaRPr>
          </a:p>
          <a:p>
            <a:r>
              <a:rPr lang="en-US" sz="2400" dirty="0" smtClean="0">
                <a:latin typeface="Cooper Black" panose="0208090404030B020404" pitchFamily="18" charset="0"/>
              </a:rPr>
              <a:t>6 society journals = 6  x 100 =  15.7%.</a:t>
            </a:r>
          </a:p>
          <a:p>
            <a:pPr marL="0" indent="0">
              <a:buNone/>
            </a:pPr>
            <a:r>
              <a:rPr lang="en-US" sz="2400" dirty="0" smtClean="0">
                <a:latin typeface="Cooper Black" panose="0208090404030B020404" pitchFamily="18" charset="0"/>
              </a:rPr>
              <a:t>                                          38</a:t>
            </a:r>
          </a:p>
          <a:p>
            <a:pPr marL="0" indent="0">
              <a:buNone/>
            </a:pPr>
            <a:r>
              <a:rPr lang="en-US" sz="2400" dirty="0" smtClean="0">
                <a:latin typeface="Cooper Black" panose="0208090404030B020404" pitchFamily="18" charset="0"/>
              </a:rPr>
              <a:t>Hence, she satisfied the requirement of having at most 30% of her publications in society journals.</a:t>
            </a:r>
          </a:p>
          <a:p>
            <a:r>
              <a:rPr lang="en-US" sz="2400" dirty="0" smtClean="0">
                <a:latin typeface="Cooper Black" panose="0208090404030B020404" pitchFamily="18" charset="0"/>
              </a:rPr>
              <a:t>6 institutional journals =  6   x  100 =  15.7%.</a:t>
            </a:r>
          </a:p>
          <a:p>
            <a:pPr marL="0" indent="0">
              <a:buNone/>
            </a:pPr>
            <a:r>
              <a:rPr lang="en-US" sz="2400" dirty="0" smtClean="0">
                <a:latin typeface="Cooper Black" panose="0208090404030B020404" pitchFamily="18" charset="0"/>
              </a:rPr>
              <a:t>                                                       38</a:t>
            </a:r>
          </a:p>
          <a:p>
            <a:r>
              <a:rPr lang="en-US" sz="2400" dirty="0" smtClean="0">
                <a:latin typeface="Cooper Black" panose="0208090404030B020404" pitchFamily="18" charset="0"/>
              </a:rPr>
              <a:t>Thus, she satisfied the requirement of having at most 20% of her publications in institutional journals.</a:t>
            </a:r>
            <a:endParaRPr lang="en-US" sz="2400" dirty="0">
              <a:latin typeface="Cooper Black" panose="0208090404030B020404" pitchFamily="18" charset="0"/>
            </a:endParaRPr>
          </a:p>
        </p:txBody>
      </p:sp>
      <p:cxnSp>
        <p:nvCxnSpPr>
          <p:cNvPr id="5" name="Straight Connector 4"/>
          <p:cNvCxnSpPr/>
          <p:nvPr/>
        </p:nvCxnSpPr>
        <p:spPr>
          <a:xfrm>
            <a:off x="4159876" y="3400023"/>
            <a:ext cx="309093"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123647" y="5097887"/>
            <a:ext cx="30909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9063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91" y="1111284"/>
            <a:ext cx="10515600" cy="1325563"/>
          </a:xfrm>
        </p:spPr>
        <p:txBody>
          <a:bodyPr/>
          <a:lstStyle/>
          <a:p>
            <a:pPr algn="ctr"/>
            <a:r>
              <a:rPr lang="en-US" dirty="0" smtClean="0">
                <a:latin typeface="Cooper Black" panose="0208090404030B020404" pitchFamily="18" charset="0"/>
              </a:rPr>
              <a:t>Thomson Reuter’s Impact Factor (Journal Impact Factor)</a:t>
            </a:r>
            <a:endParaRPr lang="en-US" dirty="0">
              <a:latin typeface="Cooper Black" panose="0208090404030B020404" pitchFamily="18" charset="0"/>
            </a:endParaRPr>
          </a:p>
        </p:txBody>
      </p:sp>
      <p:sp>
        <p:nvSpPr>
          <p:cNvPr id="3" name="Content Placeholder 2"/>
          <p:cNvSpPr>
            <a:spLocks noGrp="1"/>
          </p:cNvSpPr>
          <p:nvPr>
            <p:ph idx="1"/>
          </p:nvPr>
        </p:nvSpPr>
        <p:spPr>
          <a:xfrm>
            <a:off x="1" y="1825625"/>
            <a:ext cx="12191999" cy="4832752"/>
          </a:xfrm>
        </p:spPr>
        <p:txBody>
          <a:bodyPr>
            <a:normAutofit fontScale="92500" lnSpcReduction="10000"/>
          </a:bodyPr>
          <a:lstStyle/>
          <a:p>
            <a:endParaRPr lang="en-US" dirty="0" smtClean="0">
              <a:latin typeface="Cooper Black" panose="0208090404030B020404" pitchFamily="18" charset="0"/>
            </a:endParaRPr>
          </a:p>
          <a:p>
            <a:pPr marL="0" indent="0">
              <a:buNone/>
            </a:pPr>
            <a:r>
              <a:rPr lang="en-US" dirty="0" smtClean="0">
                <a:latin typeface="Cooper Black" panose="0208090404030B020404" pitchFamily="18" charset="0"/>
              </a:rPr>
              <a:t>JIF = citations </a:t>
            </a:r>
            <a:r>
              <a:rPr lang="en-US" dirty="0">
                <a:latin typeface="Cooper Black" panose="0208090404030B020404" pitchFamily="18" charset="0"/>
              </a:rPr>
              <a:t>in a year </a:t>
            </a:r>
            <a:r>
              <a:rPr lang="en-US" dirty="0" smtClean="0">
                <a:latin typeface="Cooper Black" panose="0208090404030B020404" pitchFamily="18" charset="0"/>
              </a:rPr>
              <a:t>made to </a:t>
            </a:r>
            <a:r>
              <a:rPr lang="en-US" dirty="0">
                <a:latin typeface="Cooper Black" panose="0208090404030B020404" pitchFamily="18" charset="0"/>
              </a:rPr>
              <a:t>documents published in 2 previous</a:t>
            </a:r>
            <a:endParaRPr lang="en-US" dirty="0" smtClean="0">
              <a:latin typeface="Cooper Black" panose="0208090404030B020404" pitchFamily="18" charset="0"/>
            </a:endParaRPr>
          </a:p>
          <a:p>
            <a:pPr marL="0" indent="0">
              <a:buNone/>
            </a:pPr>
            <a:r>
              <a:rPr lang="en-US" dirty="0">
                <a:latin typeface="Cooper Black" panose="0208090404030B020404" pitchFamily="18" charset="0"/>
              </a:rPr>
              <a:t> </a:t>
            </a:r>
            <a:r>
              <a:rPr lang="en-US" dirty="0" smtClean="0">
                <a:latin typeface="Cooper Black" panose="0208090404030B020404" pitchFamily="18" charset="0"/>
              </a:rPr>
              <a:t>          years </a:t>
            </a:r>
          </a:p>
          <a:p>
            <a:pPr marL="0" indent="0">
              <a:buNone/>
            </a:pPr>
            <a:r>
              <a:rPr lang="en-US" dirty="0">
                <a:latin typeface="Cooper Black" panose="0208090404030B020404" pitchFamily="18" charset="0"/>
              </a:rPr>
              <a:t> </a:t>
            </a:r>
            <a:r>
              <a:rPr lang="en-US" dirty="0" smtClean="0">
                <a:latin typeface="Cooper Black" panose="0208090404030B020404" pitchFamily="18" charset="0"/>
              </a:rPr>
              <a:t>              Number of </a:t>
            </a:r>
            <a:r>
              <a:rPr lang="en-US" dirty="0">
                <a:latin typeface="Cooper Black" panose="0208090404030B020404" pitchFamily="18" charset="0"/>
              </a:rPr>
              <a:t>citable items in 2 previous years</a:t>
            </a:r>
            <a:endParaRPr lang="en-US" dirty="0" smtClean="0">
              <a:latin typeface="Cooper Black" panose="0208090404030B020404" pitchFamily="18" charset="0"/>
            </a:endParaRPr>
          </a:p>
          <a:p>
            <a:pPr marL="0" indent="0">
              <a:buNone/>
            </a:pPr>
            <a:r>
              <a:rPr lang="en-US" dirty="0" smtClean="0">
                <a:latin typeface="Cooper Black" panose="0208090404030B020404" pitchFamily="18" charset="0"/>
              </a:rPr>
              <a:t>Hence, the JIF for a journal in 2010 will be computed as:</a:t>
            </a:r>
          </a:p>
          <a:p>
            <a:pPr marL="0" indent="0">
              <a:buNone/>
            </a:pPr>
            <a:r>
              <a:rPr lang="en-US" dirty="0" smtClean="0">
                <a:latin typeface="Cooper Black" panose="0208090404030B020404" pitchFamily="18" charset="0"/>
              </a:rPr>
              <a:t>JIF = Number of citations received by a journal in 2010 to articles   </a:t>
            </a:r>
          </a:p>
          <a:p>
            <a:pPr marL="0" indent="0">
              <a:buNone/>
            </a:pPr>
            <a:r>
              <a:rPr lang="en-US" dirty="0">
                <a:latin typeface="Cooper Black" panose="0208090404030B020404" pitchFamily="18" charset="0"/>
              </a:rPr>
              <a:t> </a:t>
            </a:r>
            <a:r>
              <a:rPr lang="en-US" dirty="0" smtClean="0">
                <a:latin typeface="Cooper Black" panose="0208090404030B020404" pitchFamily="18" charset="0"/>
              </a:rPr>
              <a:t>          published in 2008 and 2009     </a:t>
            </a:r>
          </a:p>
          <a:p>
            <a:pPr marL="0" indent="0">
              <a:buNone/>
            </a:pPr>
            <a:r>
              <a:rPr lang="en-US" dirty="0" smtClean="0">
                <a:latin typeface="Cooper Black" panose="0208090404030B020404" pitchFamily="18" charset="0"/>
              </a:rPr>
              <a:t>          Number of citable articles published by the journal in </a:t>
            </a:r>
          </a:p>
          <a:p>
            <a:pPr marL="0" indent="0">
              <a:buNone/>
            </a:pPr>
            <a:r>
              <a:rPr lang="en-US" dirty="0">
                <a:latin typeface="Cooper Black" panose="0208090404030B020404" pitchFamily="18" charset="0"/>
              </a:rPr>
              <a:t> </a:t>
            </a:r>
            <a:r>
              <a:rPr lang="en-US" dirty="0" smtClean="0">
                <a:latin typeface="Cooper Black" panose="0208090404030B020404" pitchFamily="18" charset="0"/>
              </a:rPr>
              <a:t>         2008 and 2009</a:t>
            </a:r>
            <a:endParaRPr lang="en-US" dirty="0">
              <a:latin typeface="Cooper Black" panose="0208090404030B020404" pitchFamily="18" charset="0"/>
            </a:endParaRPr>
          </a:p>
          <a:p>
            <a:r>
              <a:rPr lang="en-US" dirty="0" smtClean="0">
                <a:latin typeface="Cooper Black" panose="0208090404030B020404" pitchFamily="18" charset="0"/>
              </a:rPr>
              <a:t>JIF only considers journals within the SSCI (Social Science Citation Index) and SCIE (Science Citation Index Expanded) databases</a:t>
            </a:r>
            <a:endParaRPr lang="en-US" dirty="0">
              <a:latin typeface="Cooper Black" panose="0208090404030B020404" pitchFamily="18" charset="0"/>
            </a:endParaRPr>
          </a:p>
        </p:txBody>
      </p:sp>
      <p:cxnSp>
        <p:nvCxnSpPr>
          <p:cNvPr id="9" name="Straight Connector 8"/>
          <p:cNvCxnSpPr/>
          <p:nvPr/>
        </p:nvCxnSpPr>
        <p:spPr>
          <a:xfrm flipV="1">
            <a:off x="956255" y="3138309"/>
            <a:ext cx="10341736" cy="12879"/>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956255" y="4885464"/>
            <a:ext cx="10341736" cy="12879"/>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a:stretch>
            <a:fillRect/>
          </a:stretch>
        </p:blipFill>
        <p:spPr>
          <a:xfrm>
            <a:off x="9572625" y="-7717"/>
            <a:ext cx="2619375" cy="1295604"/>
          </a:xfrm>
          <a:prstGeom prst="rect">
            <a:avLst/>
          </a:prstGeom>
        </p:spPr>
      </p:pic>
    </p:spTree>
    <p:extLst>
      <p:ext uri="{BB962C8B-B14F-4D97-AF65-F5344CB8AC3E}">
        <p14:creationId xmlns:p14="http://schemas.microsoft.com/office/powerpoint/2010/main" val="38468566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80510"/>
            <a:ext cx="10515600" cy="1325563"/>
          </a:xfrm>
        </p:spPr>
        <p:txBody>
          <a:bodyPr/>
          <a:lstStyle/>
          <a:p>
            <a:pPr algn="ctr"/>
            <a:r>
              <a:rPr lang="en-US" dirty="0" smtClean="0">
                <a:latin typeface="Cooper Black" panose="0208090404030B020404" pitchFamily="18" charset="0"/>
              </a:rPr>
              <a:t>Evaluation Sheet for Faculty in Scenario 2</a:t>
            </a:r>
            <a:endParaRPr lang="en-US" dirty="0"/>
          </a:p>
        </p:txBody>
      </p:sp>
      <p:pic>
        <p:nvPicPr>
          <p:cNvPr id="4" name="Picture 3"/>
          <p:cNvPicPr>
            <a:picLocks noChangeAspect="1"/>
          </p:cNvPicPr>
          <p:nvPr/>
        </p:nvPicPr>
        <p:blipFill>
          <a:blip r:embed="rId2"/>
          <a:stretch>
            <a:fillRect/>
          </a:stretch>
        </p:blipFill>
        <p:spPr>
          <a:xfrm>
            <a:off x="0" y="1751528"/>
            <a:ext cx="12192000" cy="5106472"/>
          </a:xfrm>
          <a:prstGeom prst="rect">
            <a:avLst/>
          </a:prstGeom>
        </p:spPr>
      </p:pic>
    </p:spTree>
    <p:extLst>
      <p:ext uri="{BB962C8B-B14F-4D97-AF65-F5344CB8AC3E}">
        <p14:creationId xmlns:p14="http://schemas.microsoft.com/office/powerpoint/2010/main" val="3477242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512" y="644904"/>
            <a:ext cx="10515600" cy="1325563"/>
          </a:xfrm>
        </p:spPr>
        <p:txBody>
          <a:bodyPr/>
          <a:lstStyle/>
          <a:p>
            <a:pPr algn="ctr"/>
            <a:r>
              <a:rPr lang="en-US" dirty="0">
                <a:latin typeface="Cooper Black" panose="0208090404030B020404" pitchFamily="18" charset="0"/>
              </a:rPr>
              <a:t>Evaluation Sheet for Faculty in Scenario </a:t>
            </a:r>
            <a:r>
              <a:rPr lang="en-US" dirty="0" smtClean="0">
                <a:latin typeface="Cooper Black" panose="0208090404030B020404" pitchFamily="18" charset="0"/>
              </a:rPr>
              <a:t>2 (Contd.)</a:t>
            </a:r>
            <a:endParaRPr lang="en-US" dirty="0"/>
          </a:p>
        </p:txBody>
      </p:sp>
      <p:pic>
        <p:nvPicPr>
          <p:cNvPr id="4" name="Picture 3"/>
          <p:cNvPicPr>
            <a:picLocks noChangeAspect="1"/>
          </p:cNvPicPr>
          <p:nvPr/>
        </p:nvPicPr>
        <p:blipFill>
          <a:blip r:embed="rId2"/>
          <a:stretch>
            <a:fillRect/>
          </a:stretch>
        </p:blipFill>
        <p:spPr>
          <a:xfrm>
            <a:off x="257577" y="1970467"/>
            <a:ext cx="11745533" cy="4887533"/>
          </a:xfrm>
          <a:prstGeom prst="rect">
            <a:avLst/>
          </a:prstGeom>
        </p:spPr>
      </p:pic>
    </p:spTree>
    <p:extLst>
      <p:ext uri="{BB962C8B-B14F-4D97-AF65-F5344CB8AC3E}">
        <p14:creationId xmlns:p14="http://schemas.microsoft.com/office/powerpoint/2010/main" val="482780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443" y="619148"/>
            <a:ext cx="10515600" cy="1325563"/>
          </a:xfrm>
        </p:spPr>
        <p:txBody>
          <a:bodyPr/>
          <a:lstStyle/>
          <a:p>
            <a:pPr algn="ctr"/>
            <a:r>
              <a:rPr lang="en-US" dirty="0">
                <a:latin typeface="Cooper Black" panose="0208090404030B020404" pitchFamily="18" charset="0"/>
              </a:rPr>
              <a:t>Evaluation Sheet for Faculty in Scenario </a:t>
            </a:r>
            <a:r>
              <a:rPr lang="en-US" dirty="0" smtClean="0">
                <a:latin typeface="Cooper Black" panose="0208090404030B020404" pitchFamily="18" charset="0"/>
              </a:rPr>
              <a:t>2 (Contd.)</a:t>
            </a:r>
            <a:endParaRPr lang="en-US" dirty="0"/>
          </a:p>
        </p:txBody>
      </p:sp>
      <p:pic>
        <p:nvPicPr>
          <p:cNvPr id="4" name="Content Placeholder 3"/>
          <p:cNvPicPr>
            <a:picLocks noGrp="1" noChangeAspect="1"/>
          </p:cNvPicPr>
          <p:nvPr>
            <p:ph idx="1"/>
          </p:nvPr>
        </p:nvPicPr>
        <p:blipFill>
          <a:blip r:embed="rId2"/>
          <a:stretch>
            <a:fillRect/>
          </a:stretch>
        </p:blipFill>
        <p:spPr>
          <a:xfrm>
            <a:off x="0" y="1841680"/>
            <a:ext cx="12192000" cy="4707228"/>
          </a:xfrm>
          <a:prstGeom prst="rect">
            <a:avLst/>
          </a:prstGeom>
        </p:spPr>
      </p:pic>
    </p:spTree>
    <p:extLst>
      <p:ext uri="{BB962C8B-B14F-4D97-AF65-F5344CB8AC3E}">
        <p14:creationId xmlns:p14="http://schemas.microsoft.com/office/powerpoint/2010/main" val="2796264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162843"/>
            <a:ext cx="10515600" cy="1325563"/>
          </a:xfrm>
        </p:spPr>
        <p:txBody>
          <a:bodyPr/>
          <a:lstStyle/>
          <a:p>
            <a:pPr algn="ctr"/>
            <a:r>
              <a:rPr lang="en-US" dirty="0" smtClean="0">
                <a:latin typeface="Cooper Black" panose="0208090404030B020404" pitchFamily="18" charset="0"/>
              </a:rPr>
              <a:t>Portions of the Promotion Criteria Document that Require Revision</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pPr marL="514350" indent="-514350">
              <a:buAutoNum type="arabicPeriod"/>
            </a:pPr>
            <a:endParaRPr lang="en-US" dirty="0" smtClean="0">
              <a:latin typeface="Cooper Black" panose="0208090404030B020404" pitchFamily="18" charset="0"/>
            </a:endParaRPr>
          </a:p>
          <a:p>
            <a:pPr marL="514350" indent="-514350">
              <a:buAutoNum type="arabicPeriod"/>
            </a:pPr>
            <a:endParaRPr lang="en-US" dirty="0">
              <a:latin typeface="Cooper Black" panose="0208090404030B020404" pitchFamily="18" charset="0"/>
            </a:endParaRPr>
          </a:p>
          <a:p>
            <a:pPr marL="514350" indent="-514350">
              <a:buAutoNum type="arabicPeriod"/>
            </a:pPr>
            <a:r>
              <a:rPr lang="en-US" dirty="0" smtClean="0">
                <a:latin typeface="Cooper Black" panose="0208090404030B020404" pitchFamily="18" charset="0"/>
              </a:rPr>
              <a:t>The phrase “any other acceptable ranking platform” under the definition of Category A journals may not be necessary since the document has already captured the three major ranking platforms.</a:t>
            </a:r>
          </a:p>
          <a:p>
            <a:pPr marL="514350" indent="-514350">
              <a:buAutoNum type="arabicPeriod"/>
            </a:pPr>
            <a:endParaRPr lang="en-US" dirty="0" smtClean="0">
              <a:latin typeface="Cooper Black" panose="0208090404030B020404" pitchFamily="18" charset="0"/>
            </a:endParaRPr>
          </a:p>
          <a:p>
            <a:pPr marL="0" indent="0">
              <a:buNone/>
            </a:pPr>
            <a:endParaRPr lang="en-US" dirty="0">
              <a:latin typeface="Cooper Black" panose="0208090404030B020404" pitchFamily="18" charset="0"/>
            </a:endParaRPr>
          </a:p>
        </p:txBody>
      </p:sp>
    </p:spTree>
    <p:extLst>
      <p:ext uri="{BB962C8B-B14F-4D97-AF65-F5344CB8AC3E}">
        <p14:creationId xmlns:p14="http://schemas.microsoft.com/office/powerpoint/2010/main" val="1070269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93" y="4675032"/>
            <a:ext cx="11552349" cy="1957588"/>
          </a:xfrm>
        </p:spPr>
        <p:txBody>
          <a:bodyPr>
            <a:normAutofit/>
          </a:bodyPr>
          <a:lstStyle/>
          <a:p>
            <a:pPr marL="0" indent="0">
              <a:buNone/>
            </a:pPr>
            <a:endParaRPr lang="en-US" dirty="0" smtClean="0">
              <a:latin typeface="Cooper Black" panose="0208090404030B020404" pitchFamily="18" charset="0"/>
            </a:endParaRPr>
          </a:p>
          <a:p>
            <a:pPr marL="0" indent="0">
              <a:buNone/>
            </a:pPr>
            <a:r>
              <a:rPr lang="en-US" dirty="0" smtClean="0">
                <a:latin typeface="Cooper Black" panose="0208090404030B020404" pitchFamily="18" charset="0"/>
              </a:rPr>
              <a:t>2. The explanation to </a:t>
            </a:r>
            <a:r>
              <a:rPr lang="en-US" dirty="0">
                <a:latin typeface="Cooper Black" panose="0208090404030B020404" pitchFamily="18" charset="0"/>
              </a:rPr>
              <a:t>T</a:t>
            </a:r>
            <a:r>
              <a:rPr lang="en-US" dirty="0" smtClean="0">
                <a:latin typeface="Cooper Black" panose="0208090404030B020404" pitchFamily="18" charset="0"/>
              </a:rPr>
              <a:t>able 2 as made during this presentation should be added to the promotion criteria document for the purpose of clarity</a:t>
            </a:r>
            <a:endParaRPr lang="en-US" dirty="0">
              <a:latin typeface="Cooper Black" panose="0208090404030B020404" pitchFamily="18" charset="0"/>
            </a:endParaRPr>
          </a:p>
        </p:txBody>
      </p:sp>
      <p:pic>
        <p:nvPicPr>
          <p:cNvPr id="7" name="Picture 6"/>
          <p:cNvPicPr>
            <a:picLocks noChangeAspect="1"/>
          </p:cNvPicPr>
          <p:nvPr/>
        </p:nvPicPr>
        <p:blipFill>
          <a:blip r:embed="rId2"/>
          <a:stretch>
            <a:fillRect/>
          </a:stretch>
        </p:blipFill>
        <p:spPr>
          <a:xfrm>
            <a:off x="437882" y="1585347"/>
            <a:ext cx="11577307" cy="3541791"/>
          </a:xfrm>
          <a:prstGeom prst="rect">
            <a:avLst/>
          </a:prstGeom>
        </p:spPr>
      </p:pic>
      <p:sp>
        <p:nvSpPr>
          <p:cNvPr id="8" name="Rectangle 7"/>
          <p:cNvSpPr/>
          <p:nvPr/>
        </p:nvSpPr>
        <p:spPr>
          <a:xfrm>
            <a:off x="470078" y="775700"/>
            <a:ext cx="11230377" cy="1569660"/>
          </a:xfrm>
          <a:prstGeom prst="rect">
            <a:avLst/>
          </a:prstGeom>
        </p:spPr>
        <p:txBody>
          <a:bodyPr wrap="square">
            <a:spAutoFit/>
          </a:bodyPr>
          <a:lstStyle/>
          <a:p>
            <a:r>
              <a:rPr lang="en-US" sz="2400" b="1" dirty="0">
                <a:latin typeface="Cooper Black" panose="0208090404030B020404" pitchFamily="18" charset="0"/>
              </a:rPr>
              <a:t>Table 2: Percentage Distribution of Publication of Journal Articles for Assessment (Source: BU Promotion Criteria, 2017)</a:t>
            </a:r>
            <a:r>
              <a:rPr lang="en-US" sz="2400" dirty="0">
                <a:latin typeface="Cooper Black" panose="0208090404030B020404" pitchFamily="18" charset="0"/>
              </a:rPr>
              <a:t/>
            </a:r>
            <a:br>
              <a:rPr lang="en-US" sz="2400" dirty="0">
                <a:latin typeface="Cooper Black" panose="0208090404030B020404" pitchFamily="18" charset="0"/>
              </a:rPr>
            </a:br>
            <a:r>
              <a:rPr lang="en-US" sz="2400" dirty="0">
                <a:latin typeface="Cooper Black" panose="0208090404030B020404" pitchFamily="18" charset="0"/>
              </a:rPr>
              <a:t/>
            </a:r>
            <a:br>
              <a:rPr lang="en-US" sz="2400" dirty="0">
                <a:latin typeface="Cooper Black" panose="0208090404030B020404" pitchFamily="18" charset="0"/>
              </a:rPr>
            </a:br>
            <a:endParaRPr lang="en-US" sz="2400" dirty="0">
              <a:latin typeface="Cooper Black" panose="0208090404030B020404" pitchFamily="18" charset="0"/>
            </a:endParaRPr>
          </a:p>
        </p:txBody>
      </p:sp>
    </p:spTree>
    <p:extLst>
      <p:ext uri="{BB962C8B-B14F-4D97-AF65-F5344CB8AC3E}">
        <p14:creationId xmlns:p14="http://schemas.microsoft.com/office/powerpoint/2010/main" val="140307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4969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994"/>
            <a:ext cx="10515600" cy="922762"/>
          </a:xfrm>
        </p:spPr>
        <p:txBody>
          <a:bodyPr/>
          <a:lstStyle/>
          <a:p>
            <a:pPr algn="ctr"/>
            <a:r>
              <a:rPr lang="en-US" dirty="0" smtClean="0">
                <a:latin typeface="Cooper Black" panose="0208090404030B020404" pitchFamily="18" charset="0"/>
              </a:rPr>
              <a:t>References</a:t>
            </a:r>
            <a:endParaRPr lang="en-US" dirty="0">
              <a:latin typeface="Cooper Black" panose="0208090404030B020404" pitchFamily="18" charset="0"/>
            </a:endParaRPr>
          </a:p>
        </p:txBody>
      </p:sp>
      <p:sp>
        <p:nvSpPr>
          <p:cNvPr id="3" name="Content Placeholder 2"/>
          <p:cNvSpPr>
            <a:spLocks noGrp="1"/>
          </p:cNvSpPr>
          <p:nvPr>
            <p:ph idx="1"/>
          </p:nvPr>
        </p:nvSpPr>
        <p:spPr>
          <a:xfrm>
            <a:off x="49369" y="1389375"/>
            <a:ext cx="12093262" cy="5468625"/>
          </a:xfrm>
        </p:spPr>
        <p:txBody>
          <a:bodyPr>
            <a:normAutofit/>
          </a:bodyPr>
          <a:lstStyle/>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Babcock University (2017). </a:t>
            </a:r>
            <a:r>
              <a:rPr lang="en-US" i="1" dirty="0" smtClean="0">
                <a:latin typeface="Cooper Black" panose="0208090404030B020404" pitchFamily="18" charset="0"/>
              </a:rPr>
              <a:t>Guidelines for the Assessment and Promotion of Academic Staff in Babcock University. </a:t>
            </a:r>
            <a:r>
              <a:rPr lang="en-US" dirty="0" err="1" smtClean="0">
                <a:latin typeface="Cooper Black" panose="0208090404030B020404" pitchFamily="18" charset="0"/>
              </a:rPr>
              <a:t>Ilishan</a:t>
            </a:r>
            <a:r>
              <a:rPr lang="en-US" dirty="0" smtClean="0">
                <a:latin typeface="Cooper Black" panose="0208090404030B020404" pitchFamily="18" charset="0"/>
              </a:rPr>
              <a:t>-Remo: Babcock University </a:t>
            </a:r>
          </a:p>
          <a:p>
            <a:r>
              <a:rPr lang="en-US" dirty="0" smtClean="0">
                <a:latin typeface="Cooper Black" panose="0208090404030B020404" pitchFamily="18" charset="0"/>
              </a:rPr>
              <a:t>Journal Citation Reports (2017). Retrieved November 2017, from Journal Citation Reports website:                               http://ipscience-help.thomsonreuters.com/incitesLiveJCR/8275-TRS.html</a:t>
            </a:r>
          </a:p>
          <a:p>
            <a:r>
              <a:rPr lang="en-US" dirty="0" smtClean="0">
                <a:latin typeface="Cooper Black" panose="0208090404030B020404" pitchFamily="18" charset="0"/>
              </a:rPr>
              <a:t>Journal Citation Reports (2017). Retrieved November 2017, from Journal Citation Reports website: https://www.researchgate.net/publication/317604703_2017_ </a:t>
            </a:r>
            <a:r>
              <a:rPr lang="en-US" dirty="0" err="1" smtClean="0">
                <a:latin typeface="Cooper Black" panose="0208090404030B020404" pitchFamily="18" charset="0"/>
              </a:rPr>
              <a:t>Journal_Impact_Factor_JCR</a:t>
            </a:r>
            <a:endParaRPr lang="en-US" dirty="0" smtClean="0">
              <a:latin typeface="Cooper Black" panose="0208090404030B020404" pitchFamily="18" charset="0"/>
            </a:endParaRPr>
          </a:p>
          <a:p>
            <a:endParaRPr lang="en-US" dirty="0" smtClean="0">
              <a:latin typeface="Cooper Black" panose="0208090404030B020404" pitchFamily="18" charset="0"/>
            </a:endParaRPr>
          </a:p>
          <a:p>
            <a:endParaRPr lang="en-US" dirty="0" smtClean="0">
              <a:latin typeface="Cooper Black" panose="0208090404030B020404" pitchFamily="18" charset="0"/>
            </a:endParaRPr>
          </a:p>
          <a:p>
            <a:endParaRPr lang="en-US" dirty="0"/>
          </a:p>
        </p:txBody>
      </p:sp>
    </p:spTree>
    <p:extLst>
      <p:ext uri="{BB962C8B-B14F-4D97-AF65-F5344CB8AC3E}">
        <p14:creationId xmlns:p14="http://schemas.microsoft.com/office/powerpoint/2010/main" val="33296216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950823"/>
            <a:ext cx="10515600" cy="1325563"/>
          </a:xfrm>
        </p:spPr>
        <p:txBody>
          <a:bodyPr/>
          <a:lstStyle/>
          <a:p>
            <a:pPr algn="ctr"/>
            <a:r>
              <a:rPr lang="en-US" dirty="0" smtClean="0">
                <a:latin typeface="Cooper Black" panose="0208090404030B020404" pitchFamily="18" charset="0"/>
              </a:rPr>
              <a:t>References (Contd.)</a:t>
            </a:r>
            <a:endParaRPr lang="en-US" dirty="0"/>
          </a:p>
        </p:txBody>
      </p:sp>
      <p:sp>
        <p:nvSpPr>
          <p:cNvPr id="3" name="Content Placeholder 2"/>
          <p:cNvSpPr>
            <a:spLocks noGrp="1"/>
          </p:cNvSpPr>
          <p:nvPr>
            <p:ph idx="1"/>
          </p:nvPr>
        </p:nvSpPr>
        <p:spPr>
          <a:xfrm>
            <a:off x="632138" y="2276386"/>
            <a:ext cx="10515600" cy="4351338"/>
          </a:xfrm>
        </p:spPr>
        <p:txBody>
          <a:bodyPr/>
          <a:lstStyle/>
          <a:p>
            <a:r>
              <a:rPr lang="en-US" dirty="0" smtClean="0">
                <a:latin typeface="Cooper Black" panose="0208090404030B020404" pitchFamily="18" charset="0"/>
              </a:rPr>
              <a:t>Scopus (2017). </a:t>
            </a:r>
            <a:r>
              <a:rPr lang="en-US" b="1" dirty="0" smtClean="0">
                <a:latin typeface="Cooper Black" panose="0208090404030B020404" pitchFamily="18" charset="0"/>
              </a:rPr>
              <a:t>Retrieved November 2017, from Scopus Indexed Journals </a:t>
            </a:r>
            <a:r>
              <a:rPr lang="en-US" dirty="0" smtClean="0">
                <a:latin typeface="Cooper Black" panose="0208090404030B020404" pitchFamily="18" charset="0"/>
              </a:rPr>
              <a:t>website: https://www.researchgate.net/publication/316878648_Scopus_indexed_journal_list_2017</a:t>
            </a:r>
          </a:p>
          <a:p>
            <a:endParaRPr lang="en-US" dirty="0"/>
          </a:p>
        </p:txBody>
      </p:sp>
    </p:spTree>
    <p:extLst>
      <p:ext uri="{BB962C8B-B14F-4D97-AF65-F5344CB8AC3E}">
        <p14:creationId xmlns:p14="http://schemas.microsoft.com/office/powerpoint/2010/main" val="325732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3311"/>
            <a:ext cx="10515600" cy="1325563"/>
          </a:xfrm>
        </p:spPr>
        <p:txBody>
          <a:bodyPr/>
          <a:lstStyle/>
          <a:p>
            <a:pPr algn="ctr"/>
            <a:r>
              <a:rPr lang="en-US" b="1" dirty="0" smtClean="0">
                <a:latin typeface="Cooper Black" panose="0208090404030B020404" pitchFamily="18" charset="0"/>
              </a:rPr>
              <a:t>Where to find Journal Impact Factors</a:t>
            </a:r>
            <a:endParaRPr lang="en-US" b="1" dirty="0">
              <a:latin typeface="Cooper Black" panose="0208090404030B020404" pitchFamily="18" charset="0"/>
            </a:endParaRPr>
          </a:p>
        </p:txBody>
      </p:sp>
      <p:sp>
        <p:nvSpPr>
          <p:cNvPr id="3" name="Content Placeholder 2"/>
          <p:cNvSpPr>
            <a:spLocks noGrp="1"/>
          </p:cNvSpPr>
          <p:nvPr>
            <p:ph idx="1"/>
          </p:nvPr>
        </p:nvSpPr>
        <p:spPr/>
        <p:txBody>
          <a:bodyPr/>
          <a:lstStyle/>
          <a:p>
            <a:endParaRPr lang="en-US" dirty="0" smtClean="0">
              <a:latin typeface="Cooper Black" panose="0208090404030B020404" pitchFamily="18" charset="0"/>
            </a:endParaRPr>
          </a:p>
          <a:p>
            <a:endParaRPr lang="en-US" dirty="0">
              <a:latin typeface="Cooper Black" panose="0208090404030B020404" pitchFamily="18" charset="0"/>
            </a:endParaRPr>
          </a:p>
          <a:p>
            <a:r>
              <a:rPr lang="en-US" dirty="0" smtClean="0">
                <a:latin typeface="Cooper Black" panose="0208090404030B020404" pitchFamily="18" charset="0"/>
              </a:rPr>
              <a:t>Journal Impact Factors are found in Journal Citation Reports (JCR).</a:t>
            </a:r>
            <a:endParaRPr lang="en-US" dirty="0">
              <a:latin typeface="Cooper Black" panose="0208090404030B020404" pitchFamily="18" charset="0"/>
            </a:endParaRPr>
          </a:p>
        </p:txBody>
      </p:sp>
      <p:pic>
        <p:nvPicPr>
          <p:cNvPr id="4" name="Picture 3"/>
          <p:cNvPicPr>
            <a:picLocks noChangeAspect="1"/>
          </p:cNvPicPr>
          <p:nvPr/>
        </p:nvPicPr>
        <p:blipFill>
          <a:blip r:embed="rId2"/>
          <a:stretch>
            <a:fillRect/>
          </a:stretch>
        </p:blipFill>
        <p:spPr>
          <a:xfrm>
            <a:off x="3863662" y="4353059"/>
            <a:ext cx="4391695" cy="2504941"/>
          </a:xfrm>
          <a:prstGeom prst="rect">
            <a:avLst/>
          </a:prstGeom>
        </p:spPr>
      </p:pic>
    </p:spTree>
    <p:extLst>
      <p:ext uri="{BB962C8B-B14F-4D97-AF65-F5344CB8AC3E}">
        <p14:creationId xmlns:p14="http://schemas.microsoft.com/office/powerpoint/2010/main" val="36182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3464"/>
            <a:ext cx="10515600" cy="1325563"/>
          </a:xfrm>
        </p:spPr>
        <p:txBody>
          <a:bodyPr/>
          <a:lstStyle/>
          <a:p>
            <a:pPr algn="ctr"/>
            <a:r>
              <a:rPr lang="en-US" b="1" dirty="0" smtClean="0">
                <a:latin typeface="Cooper Black" panose="0208090404030B020404" pitchFamily="18" charset="0"/>
              </a:rPr>
              <a:t>Four Important Facts About Journal Impact Factor</a:t>
            </a:r>
            <a:endParaRPr lang="en-US" b="1" dirty="0">
              <a:latin typeface="Cooper Black" panose="0208090404030B020404" pitchFamily="18" charset="0"/>
            </a:endParaRPr>
          </a:p>
        </p:txBody>
      </p:sp>
      <p:sp>
        <p:nvSpPr>
          <p:cNvPr id="3" name="Content Placeholder 2"/>
          <p:cNvSpPr>
            <a:spLocks noGrp="1"/>
          </p:cNvSpPr>
          <p:nvPr>
            <p:ph idx="1"/>
          </p:nvPr>
        </p:nvSpPr>
        <p:spPr>
          <a:xfrm>
            <a:off x="838200" y="2506662"/>
            <a:ext cx="10515600" cy="4351338"/>
          </a:xfrm>
        </p:spPr>
        <p:txBody>
          <a:bodyPr/>
          <a:lstStyle/>
          <a:p>
            <a:r>
              <a:rPr lang="en-US" dirty="0" smtClean="0">
                <a:latin typeface="Cooper Black" panose="0208090404030B020404" pitchFamily="18" charset="0"/>
              </a:rPr>
              <a:t>1. Not all journals have impact factors. Journals must be indexed in </a:t>
            </a:r>
            <a:r>
              <a:rPr lang="en-US" i="1" dirty="0" smtClean="0">
                <a:latin typeface="Cooper Black" panose="0208090404030B020404" pitchFamily="18" charset="0"/>
              </a:rPr>
              <a:t>Web of Science </a:t>
            </a:r>
            <a:r>
              <a:rPr lang="en-US" dirty="0" smtClean="0">
                <a:latin typeface="Cooper Black" panose="0208090404030B020404" pitchFamily="18" charset="0"/>
              </a:rPr>
              <a:t>to have an impact factor.</a:t>
            </a:r>
          </a:p>
          <a:p>
            <a:r>
              <a:rPr lang="en-US" dirty="0" smtClean="0">
                <a:latin typeface="Cooper Black" panose="0208090404030B020404" pitchFamily="18" charset="0"/>
              </a:rPr>
              <a:t>2. A journal has only one impact factor, but it may be listed in more than one category</a:t>
            </a:r>
          </a:p>
          <a:p>
            <a:r>
              <a:rPr lang="en-US" dirty="0" smtClean="0">
                <a:solidFill>
                  <a:srgbClr val="FF0000"/>
                </a:solidFill>
                <a:latin typeface="Cooper Black" panose="0208090404030B020404" pitchFamily="18" charset="0"/>
              </a:rPr>
              <a:t>3.</a:t>
            </a:r>
            <a:r>
              <a:rPr lang="en-US" dirty="0" smtClean="0">
                <a:latin typeface="Cooper Black" panose="0208090404030B020404" pitchFamily="18" charset="0"/>
              </a:rPr>
              <a:t> </a:t>
            </a:r>
            <a:r>
              <a:rPr lang="en-US" b="1" dirty="0" smtClean="0">
                <a:solidFill>
                  <a:srgbClr val="FF0000"/>
                </a:solidFill>
                <a:latin typeface="Cooper Black" panose="0208090404030B020404" pitchFamily="18" charset="0"/>
              </a:rPr>
              <a:t>A journal impact factor should not be looked at in isolation, but in comparison to other journals in the same category</a:t>
            </a:r>
          </a:p>
          <a:p>
            <a:r>
              <a:rPr lang="en-US" dirty="0" smtClean="0">
                <a:latin typeface="Cooper Black" panose="0208090404030B020404" pitchFamily="18" charset="0"/>
              </a:rPr>
              <a:t>4. Impact factors vary across disciplines</a:t>
            </a:r>
          </a:p>
          <a:p>
            <a:endParaRPr lang="en-US" dirty="0">
              <a:latin typeface="Cooper Black" panose="0208090404030B020404" pitchFamily="18" charset="0"/>
            </a:endParaRPr>
          </a:p>
        </p:txBody>
      </p:sp>
    </p:spTree>
    <p:extLst>
      <p:ext uri="{BB962C8B-B14F-4D97-AF65-F5344CB8AC3E}">
        <p14:creationId xmlns:p14="http://schemas.microsoft.com/office/powerpoint/2010/main" val="337799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8916"/>
            <a:ext cx="10515600" cy="1325563"/>
          </a:xfrm>
        </p:spPr>
        <p:txBody>
          <a:bodyPr/>
          <a:lstStyle/>
          <a:p>
            <a:pPr algn="ctr"/>
            <a:r>
              <a:rPr lang="en-US" b="1" dirty="0" smtClean="0">
                <a:latin typeface="Cooper Black" panose="0208090404030B020404" pitchFamily="18" charset="0"/>
              </a:rPr>
              <a:t>Scenario 1</a:t>
            </a:r>
            <a:endParaRPr lang="en-US" b="1" dirty="0">
              <a:latin typeface="Cooper Black" panose="0208090404030B020404" pitchFamily="18" charset="0"/>
            </a:endParaRPr>
          </a:p>
        </p:txBody>
      </p:sp>
      <p:sp>
        <p:nvSpPr>
          <p:cNvPr id="3" name="Content Placeholder 2"/>
          <p:cNvSpPr>
            <a:spLocks noGrp="1"/>
          </p:cNvSpPr>
          <p:nvPr>
            <p:ph idx="1"/>
          </p:nvPr>
        </p:nvSpPr>
        <p:spPr>
          <a:xfrm>
            <a:off x="838200" y="1690688"/>
            <a:ext cx="10515600" cy="4850439"/>
          </a:xfrm>
        </p:spPr>
        <p:txBody>
          <a:bodyPr/>
          <a:lstStyle/>
          <a:p>
            <a:endParaRPr lang="en-US" dirty="0" smtClean="0">
              <a:latin typeface="Cooper Black" panose="0208090404030B020404" pitchFamily="18" charset="0"/>
            </a:endParaRPr>
          </a:p>
          <a:p>
            <a:r>
              <a:rPr lang="en-US" dirty="0" smtClean="0">
                <a:latin typeface="Cooper Black" panose="0208090404030B020404" pitchFamily="18" charset="0"/>
              </a:rPr>
              <a:t>A researcher recently got his article published in the British Medical Journal (BMJ) which has an impact factor of 14.093</a:t>
            </a:r>
          </a:p>
          <a:p>
            <a:r>
              <a:rPr lang="en-US" b="1" dirty="0" smtClean="0">
                <a:latin typeface="Cooper Black" panose="0208090404030B020404" pitchFamily="18" charset="0"/>
              </a:rPr>
              <a:t>Question</a:t>
            </a:r>
          </a:p>
          <a:p>
            <a:r>
              <a:rPr lang="en-US" dirty="0" smtClean="0">
                <a:latin typeface="Cooper Black" panose="0208090404030B020404" pitchFamily="18" charset="0"/>
              </a:rPr>
              <a:t>Can the BMJ be rated as a good journal based on its impact factor?</a:t>
            </a:r>
          </a:p>
          <a:p>
            <a:endParaRPr lang="en-US" dirty="0">
              <a:latin typeface="Cooper Black" panose="0208090404030B020404" pitchFamily="18" charset="0"/>
            </a:endParaRPr>
          </a:p>
        </p:txBody>
      </p:sp>
    </p:spTree>
    <p:extLst>
      <p:ext uri="{BB962C8B-B14F-4D97-AF65-F5344CB8AC3E}">
        <p14:creationId xmlns:p14="http://schemas.microsoft.com/office/powerpoint/2010/main" val="1328860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4023</TotalTime>
  <Words>3785</Words>
  <Application>Microsoft Office PowerPoint</Application>
  <PresentationFormat>Widescreen</PresentationFormat>
  <Paragraphs>473</Paragraphs>
  <Slides>67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Calibri</vt:lpstr>
      <vt:lpstr>Calibri Light</vt:lpstr>
      <vt:lpstr>Cooper Black</vt:lpstr>
      <vt:lpstr>Times New Roman</vt:lpstr>
      <vt:lpstr>Office Theme</vt:lpstr>
      <vt:lpstr>4_Office Theme</vt:lpstr>
      <vt:lpstr>AN EXPOSITION ON  BABCOCK UNIVERSITY’S PROMOTION CRITERIA FOR ACADEMIC STAFF</vt:lpstr>
      <vt:lpstr>Presentation Outline</vt:lpstr>
      <vt:lpstr>Presentation Outline (Contd.)</vt:lpstr>
      <vt:lpstr>Assessment of Publications and other Productive Works </vt:lpstr>
      <vt:lpstr>Assessment of Publications and other Productive Works (Contd.) </vt:lpstr>
      <vt:lpstr>Thomson Reuter’s Impact Factor (Journal Impact Factor)</vt:lpstr>
      <vt:lpstr>Where to find Journal Impact Factors</vt:lpstr>
      <vt:lpstr>Four Important Facts About Journal Impact Factor</vt:lpstr>
      <vt:lpstr>Scenario 1</vt:lpstr>
      <vt:lpstr>Answer</vt:lpstr>
      <vt:lpstr>Implication</vt:lpstr>
      <vt:lpstr>Relevance of Journal Impact Factor</vt:lpstr>
      <vt:lpstr>Journal Citation Reports (JCR) 2017 &amp; Journal Impact Factor (JIF) 2017</vt:lpstr>
      <vt:lpstr>Scimago Journal Rank (SJR)</vt:lpstr>
      <vt:lpstr>Source Normalized Impact Per Paper (SNIP)</vt:lpstr>
      <vt:lpstr>Scopus Database 2017</vt:lpstr>
      <vt:lpstr>Assessment of Publications and other Productive Works (Contd.) </vt:lpstr>
      <vt:lpstr>Assessment of Publications and other Productive Works (Contd.) </vt:lpstr>
      <vt:lpstr>Scoring of Journal Articles </vt:lpstr>
      <vt:lpstr>Scoring of Journal Articles (Contd.) </vt:lpstr>
      <vt:lpstr>Scoring of Journal Articles (Contd.) </vt:lpstr>
      <vt:lpstr>Scoring of Journal Articles (Contd.) </vt:lpstr>
      <vt:lpstr>Scoring of Journal Articles (Contd.) </vt:lpstr>
      <vt:lpstr>Required Percentage Distribution of Published Journal Articles for Assessment</vt:lpstr>
      <vt:lpstr>Required Percentage Distribution of Published Journal Articles for Assessment (Contd.)</vt:lpstr>
      <vt:lpstr>Required Percentage Distribution of Published Journal Articles for Assessment (Contd.)</vt:lpstr>
      <vt:lpstr>Required Percentage Distribution of Published Journal Articles for Assessment (Contd.)</vt:lpstr>
      <vt:lpstr>Required Percentage Distribution of Published Journal Articles for Assessment (Contd.)</vt:lpstr>
      <vt:lpstr>Academic Assessment of Books </vt:lpstr>
      <vt:lpstr>Categorization of Books </vt:lpstr>
      <vt:lpstr>Categorization of Books (Contd.) </vt:lpstr>
      <vt:lpstr>Categorization of Books (Contd.) </vt:lpstr>
      <vt:lpstr>Scoring of Major Articles, Minor Articles and Books</vt:lpstr>
      <vt:lpstr>Table 1: General Assessment Criteria for Promotion of Academic Staff (Source: BU Promotion Criteria, 2017) </vt:lpstr>
      <vt:lpstr>Table 2: Percentage Distribution of Publication of Journal Articles for Assessment (Source: BU Promotion Criteria, 2017)  </vt:lpstr>
      <vt:lpstr>Promotion Criteria Algorithm</vt:lpstr>
      <vt:lpstr>Promotion Criteria Algorithm (Contd.)</vt:lpstr>
      <vt:lpstr>Promotion Criteria Algorithm (Contd.)</vt:lpstr>
      <vt:lpstr>Promotion Criteria Algorithm (Contd.)</vt:lpstr>
      <vt:lpstr>Promotion Criteria Algorithm (Contd.)</vt:lpstr>
      <vt:lpstr>Promotion Criteria Algorithm (Contd.)</vt:lpstr>
      <vt:lpstr>Promotion Criteria Algorithm (Contd.)</vt:lpstr>
      <vt:lpstr>A Template of Faculty Evaluation Sheet</vt:lpstr>
      <vt:lpstr>A Template of Faculty Evaluation Sheet (Contd.)</vt:lpstr>
      <vt:lpstr>A Template of Faculty Evaluation Sheet (Contd.)</vt:lpstr>
      <vt:lpstr>Scenario 2</vt:lpstr>
      <vt:lpstr>Scenario 2 (Contd.)</vt:lpstr>
      <vt:lpstr>Scenario 2 (Contd.)</vt:lpstr>
      <vt:lpstr>Scenario 2 (Contd.)</vt:lpstr>
      <vt:lpstr>Scenario 2 (Contd.)</vt:lpstr>
      <vt:lpstr>Scenario 2 (Contd.)</vt:lpstr>
      <vt:lpstr>Scenario 2 (Contd.)</vt:lpstr>
      <vt:lpstr>Scenario 2 (Contd.)</vt:lpstr>
      <vt:lpstr>Scenario 2 (Contd.)</vt:lpstr>
      <vt:lpstr>Scenario 2 (Contd.)</vt:lpstr>
      <vt:lpstr>Scenario 2 (Contd.)</vt:lpstr>
      <vt:lpstr>Scenario 2 (Contd.)</vt:lpstr>
      <vt:lpstr>Scenario 2 (Contd.)</vt:lpstr>
      <vt:lpstr>Scenario 2 (Contd.)</vt:lpstr>
      <vt:lpstr>Evaluation Sheet for Faculty in Scenario 2</vt:lpstr>
      <vt:lpstr>Evaluation Sheet for Faculty in Scenario 2 (Contd.)</vt:lpstr>
      <vt:lpstr>Evaluation Sheet for Faculty in Scenario 2 (Contd.)</vt:lpstr>
      <vt:lpstr>Portions of the Promotion Criteria Document that Require Revision</vt:lpstr>
      <vt:lpstr>PowerPoint Presentation</vt:lpstr>
      <vt:lpstr>PowerPoint Presentation</vt:lpstr>
      <vt:lpstr>References</vt:lpstr>
      <vt:lpstr>References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NUGGETS OF INFORMATION ON  BABCOCK UNIVERSITY’S PROMOTION CRITERIA</dc:title>
  <dc:creator>USER</dc:creator>
  <cp:lastModifiedBy>USER</cp:lastModifiedBy>
  <cp:revision>1172</cp:revision>
  <dcterms:created xsi:type="dcterms:W3CDTF">2017-12-19T02:46:55Z</dcterms:created>
  <dcterms:modified xsi:type="dcterms:W3CDTF">2018-01-19T16:43:46Z</dcterms:modified>
</cp:coreProperties>
</file>